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5143500" cx="9144000"/>
  <p:notesSz cx="6858000" cy="9144000"/>
  <p:embeddedFontLst>
    <p:embeddedFont>
      <p:font typeface="Oswald Medium"/>
      <p:regular r:id="rId23"/>
      <p:bold r:id="rId24"/>
    </p:embeddedFont>
    <p:embeddedFont>
      <p:font typeface="Roboto"/>
      <p:regular r:id="rId25"/>
      <p:bold r:id="rId26"/>
      <p:italic r:id="rId27"/>
      <p:boldItalic r:id="rId28"/>
    </p:embeddedFont>
    <p:embeddedFont>
      <p:font typeface="Oswald Light"/>
      <p:regular r:id="rId29"/>
      <p:bold r:id="rId30"/>
    </p:embeddedFont>
    <p:embeddedFont>
      <p:font typeface="Oswald"/>
      <p:regular r:id="rId31"/>
      <p:bold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OswaldMedium-bold.fntdata"/><Relationship Id="rId23" Type="http://schemas.openxmlformats.org/officeDocument/2006/relationships/font" Target="fonts/OswaldMedium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-bold.fntdata"/><Relationship Id="rId25" Type="http://schemas.openxmlformats.org/officeDocument/2006/relationships/font" Target="fonts/Roboto-regular.fntdata"/><Relationship Id="rId28" Type="http://schemas.openxmlformats.org/officeDocument/2006/relationships/font" Target="fonts/Roboto-boldItalic.fntdata"/><Relationship Id="rId27" Type="http://schemas.openxmlformats.org/officeDocument/2006/relationships/font" Target="fonts/Robot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OswaldLight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Oswald-regular.fntdata"/><Relationship Id="rId30" Type="http://schemas.openxmlformats.org/officeDocument/2006/relationships/font" Target="fonts/OswaldLight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32" Type="http://schemas.openxmlformats.org/officeDocument/2006/relationships/font" Target="fonts/Oswald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ae39ceca06_1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ae39ceca06_1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chemeClr val="dk1"/>
                </a:solidFill>
              </a:rPr>
              <a:t>4 osoby w projekcie</a:t>
            </a:r>
            <a:br>
              <a:rPr lang="pl">
                <a:solidFill>
                  <a:schemeClr val="dk1"/>
                </a:solidFill>
              </a:rPr>
            </a:br>
            <a:r>
              <a:rPr lang="pl">
                <a:solidFill>
                  <a:schemeClr val="dk1"/>
                </a:solidFill>
              </a:rPr>
              <a:t>Nigdy nie pracowały w żadnej z technologii z wymagań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l"/>
              <a:t>w 20 godzin</a:t>
            </a:r>
            <a:br>
              <a:rPr lang="pl"/>
            </a:br>
            <a:r>
              <a:rPr lang="pl"/>
              <a:t>około 150k linii kodu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l"/>
              <a:t>całkowity koszt korzystania z narzędzia (konsumpcja) 28$ - GitHub Copilot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ae39ceca06_1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3ae39ceca06_1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chemeClr val="dk1"/>
                </a:solidFill>
              </a:rPr>
              <a:t>4 osoby w projekcie</a:t>
            </a:r>
            <a:br>
              <a:rPr lang="pl">
                <a:solidFill>
                  <a:schemeClr val="dk1"/>
                </a:solidFill>
              </a:rPr>
            </a:br>
            <a:r>
              <a:rPr lang="pl">
                <a:solidFill>
                  <a:schemeClr val="dk1"/>
                </a:solidFill>
              </a:rPr>
              <a:t>Nigdy nie pracowały w żadnej z technologii z wymagań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l"/>
              <a:t>w 20 godzin</a:t>
            </a:r>
            <a:br>
              <a:rPr lang="pl"/>
            </a:br>
            <a:r>
              <a:rPr lang="pl"/>
              <a:t>około 150k linii kodu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l"/>
              <a:t>całkowity koszt korzystania z narzędzia (konsumpcja) 28$ - GitHub Copilot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chemeClr val="dk1"/>
                </a:solidFill>
              </a:rPr>
              <a:t>4 osoby w projekcie</a:t>
            </a:r>
            <a:br>
              <a:rPr lang="pl">
                <a:solidFill>
                  <a:schemeClr val="dk1"/>
                </a:solidFill>
              </a:rPr>
            </a:br>
            <a:r>
              <a:rPr lang="pl">
                <a:solidFill>
                  <a:schemeClr val="dk1"/>
                </a:solidFill>
              </a:rPr>
              <a:t>Nigdy nie pracowały w żadnej z technologii z wymagań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l"/>
              <a:t>w 20 godzin</a:t>
            </a:r>
            <a:br>
              <a:rPr lang="pl"/>
            </a:br>
            <a:r>
              <a:rPr lang="pl"/>
              <a:t>około 150k linii kodu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l"/>
              <a:t>całkowity koszt korzystania z narzędzia (konsumpcja) 28$ - GitHub Copilot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ae3558bb0c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3ae3558bb0c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ae3558bb0c_1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ae3558bb0c_1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3ae3558bb0c_1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3ae3558bb0c_1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3ae39ceca06_1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3ae39ceca06_1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3ae39ceca06_0_8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3ae39ceca06_0_8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368bd53e78e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368bd53e78e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3ae39ceca06_1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3ae39ceca06_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ae39ceca06_1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3ae39ceca06_1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1200">
                <a:solidFill>
                  <a:srgbClr val="1A1A1A"/>
                </a:solidFill>
                <a:latin typeface="Roboto"/>
                <a:ea typeface="Roboto"/>
                <a:cs typeface="Roboto"/>
                <a:sym typeface="Roboto"/>
              </a:rPr>
              <a:t>Dane mapowane na PKD 2025. Główny zakres analizy na poziomie sekcji i działów. Model danych przygotowany na dowolny poziom kodów PKD zgodnie z dostępnością danych źródłowych.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ae3558bb0c_1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ae3558bb0c_1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ae3558bb0c_1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ae3558bb0c_1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ae39ceca06_1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ae39ceca06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ae39ceca06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3ae39ceca06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3ae39ceca06_1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3ae39ceca06_1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ae39ceca06_1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3ae39ceca06_1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stat.gov.pl/obszary-tematyczne/podmioty-gospodarcze-wyniki-finansowe/zmiany-strukturalne-grup-podmiotow/" TargetMode="External"/><Relationship Id="rId4" Type="http://schemas.openxmlformats.org/officeDocument/2006/relationships/hyperlink" Target="https://stat.gov.pl/obszary-tematyczne/podmioty-gospodarcze-wyniki-finansowe/zmiany-strukturalne-grup-podmiotow/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Relationship Id="rId4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Relationship Id="rId4" Type="http://schemas.openxmlformats.org/officeDocument/2006/relationships/hyperlink" Target="https://www.hacknation.janchlebek.com" TargetMode="External"/><Relationship Id="rId5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Relationship Id="rId4" Type="http://schemas.openxmlformats.org/officeDocument/2006/relationships/hyperlink" Target="https://www.hacknation.janchlebek.com" TargetMode="External"/><Relationship Id="rId5" Type="http://schemas.openxmlformats.org/officeDocument/2006/relationships/image" Target="../media/image6.png"/><Relationship Id="rId6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Relationship Id="rId4" Type="http://schemas.openxmlformats.org/officeDocument/2006/relationships/hyperlink" Target="https://www.hacknation.janchlebek.com" TargetMode="External"/><Relationship Id="rId5" Type="http://schemas.openxmlformats.org/officeDocument/2006/relationships/image" Target="../media/image5.png"/><Relationship Id="rId6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 title="bloger 1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27250" y="2891225"/>
            <a:ext cx="1869375" cy="186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3" title="flirciarski 1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45900" y="3866475"/>
            <a:ext cx="1277024" cy="1277024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/>
          <p:nvPr/>
        </p:nvSpPr>
        <p:spPr>
          <a:xfrm>
            <a:off x="446775" y="2734950"/>
            <a:ext cx="6858600" cy="3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1300">
                <a:solidFill>
                  <a:srgbClr val="E2E4EB"/>
                </a:solidFill>
                <a:latin typeface="Oswald Light"/>
                <a:ea typeface="Oswald Light"/>
                <a:cs typeface="Oswald Light"/>
                <a:sym typeface="Oswald Light"/>
              </a:rPr>
              <a:t>&gt; --users [“Jan Chlebek”, “Marta Chlebek”, “Patryk Hubicki”]</a:t>
            </a:r>
            <a:endParaRPr sz="1300">
              <a:solidFill>
                <a:srgbClr val="E2E4EB"/>
              </a:solidFill>
              <a:latin typeface="Oswald Light"/>
              <a:ea typeface="Oswald Light"/>
              <a:cs typeface="Oswald Light"/>
              <a:sym typeface="Oswald Ligh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2" title="bloger 1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27250" y="2891225"/>
            <a:ext cx="1869375" cy="186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2" title="flirciarski 1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45900" y="3866475"/>
            <a:ext cx="1277024" cy="1277024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2"/>
          <p:cNvSpPr txBox="1"/>
          <p:nvPr/>
        </p:nvSpPr>
        <p:spPr>
          <a:xfrm>
            <a:off x="446775" y="2734950"/>
            <a:ext cx="6858600" cy="3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1300">
                <a:solidFill>
                  <a:srgbClr val="E2E4EB"/>
                </a:solidFill>
                <a:latin typeface="Oswald Light"/>
                <a:ea typeface="Oswald Light"/>
                <a:cs typeface="Oswald Light"/>
                <a:sym typeface="Oswald Light"/>
              </a:rPr>
              <a:t>&gt; --users [“Jan Chlebek”, “Marta Chlebek”, “Patryk Hubicki”] </a:t>
            </a:r>
            <a:r>
              <a:rPr lang="pl" sz="1300">
                <a:solidFill>
                  <a:srgbClr val="B3392E"/>
                </a:solidFill>
                <a:latin typeface="Oswald Light"/>
                <a:ea typeface="Oswald Light"/>
                <a:cs typeface="Oswald Light"/>
                <a:sym typeface="Oswald Light"/>
              </a:rPr>
              <a:t>--the_end “questions?”</a:t>
            </a:r>
            <a:endParaRPr sz="1300">
              <a:solidFill>
                <a:srgbClr val="B3392E"/>
              </a:solidFill>
              <a:latin typeface="Oswald Light"/>
              <a:ea typeface="Oswald Light"/>
              <a:cs typeface="Oswald Light"/>
              <a:sym typeface="Oswald Ligh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3"/>
          <p:cNvSpPr txBox="1"/>
          <p:nvPr>
            <p:ph type="ctrTitle"/>
          </p:nvPr>
        </p:nvSpPr>
        <p:spPr>
          <a:xfrm>
            <a:off x="311708" y="7207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Indeks Branż</a:t>
            </a:r>
            <a:endParaRPr/>
          </a:p>
        </p:txBody>
      </p:sp>
      <p:sp>
        <p:nvSpPr>
          <p:cNvPr id="153" name="Google Shape;153;p2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HackNation 2025</a:t>
            </a:r>
            <a:endParaRPr/>
          </a:p>
        </p:txBody>
      </p:sp>
      <p:pic>
        <p:nvPicPr>
          <p:cNvPr id="154" name="Google Shape;154;p23" title="bloger 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27250" y="2891225"/>
            <a:ext cx="1924900" cy="192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3" title="flirciarski 1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2977275"/>
            <a:ext cx="1752800" cy="1752800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3"/>
          <p:cNvSpPr txBox="1"/>
          <p:nvPr>
            <p:ph idx="1" type="subTitle"/>
          </p:nvPr>
        </p:nvSpPr>
        <p:spPr>
          <a:xfrm>
            <a:off x="311700" y="33960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2100">
                <a:solidFill>
                  <a:srgbClr val="843C26"/>
                </a:solidFill>
              </a:rPr>
              <a:t>Chlebki&amp;Friend</a:t>
            </a:r>
            <a:endParaRPr sz="2100">
              <a:solidFill>
                <a:srgbClr val="843C26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Wykorzystane dane</a:t>
            </a:r>
            <a:endParaRPr/>
          </a:p>
        </p:txBody>
      </p:sp>
      <p:sp>
        <p:nvSpPr>
          <p:cNvPr id="162" name="Google Shape;162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/>
          </a:bodyPr>
          <a:lstStyle/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pl"/>
              <a:t>Upadłości (krz_pkd.csv)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pl"/>
              <a:t>Wskaźniki Finansowe (wsk_fin.csv)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pl"/>
              <a:t>Kwartalna informacja o podmiotach gospodarki narodowej w rejestrze REGON na rok 2025-2015 (</a:t>
            </a:r>
            <a:r>
              <a:rPr lang="pl" u="sng">
                <a:solidFill>
                  <a:schemeClr val="hlink"/>
                </a:solidFill>
                <a:hlinkClick r:id="rId3"/>
              </a:rPr>
              <a:t>https://stat.gov.pl/obszary-tematyczne/podmioty-gospodarcze-wyniki-finansowe/zmiany-strukturalne-grup-podmiotow/</a:t>
            </a:r>
            <a:r>
              <a:rPr lang="pl"/>
              <a:t>)</a:t>
            </a:r>
            <a:endParaRPr/>
          </a:p>
          <a:p>
            <a:pPr indent="-297497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pl"/>
              <a:t>Przewidywana liczba pracujących</a:t>
            </a:r>
            <a:endParaRPr/>
          </a:p>
          <a:p>
            <a:pPr indent="-297497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pl"/>
              <a:t>liczba firm vs działalności gospodarczych</a:t>
            </a:r>
            <a:endParaRPr/>
          </a:p>
          <a:p>
            <a:pPr indent="-297497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pl"/>
              <a:t>ile jest nowych firm w roku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pl"/>
              <a:t>Miesięczna informacja o podmiotach gospodarki narodowej w rejestrze REGON styczeń 2025-2018 (</a:t>
            </a:r>
            <a:r>
              <a:rPr lang="pl" u="sng">
                <a:solidFill>
                  <a:schemeClr val="hlink"/>
                </a:solidFill>
                <a:hlinkClick r:id="rId4"/>
              </a:rPr>
              <a:t>https://stat.gov.pl/obszary-tematyczne/podmioty-gospodarcze-wyniki-finansowe/zmiany-strukturalne-grup-podmiotow/</a:t>
            </a:r>
            <a:r>
              <a:rPr lang="pl"/>
              <a:t>)</a:t>
            </a:r>
            <a:endParaRPr/>
          </a:p>
          <a:p>
            <a:pPr indent="-297497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pl"/>
              <a:t>liczba firm zarejestrowanych</a:t>
            </a:r>
            <a:endParaRPr/>
          </a:p>
          <a:p>
            <a:pPr indent="-297497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pl"/>
              <a:t>liczba firm zamkniętych</a:t>
            </a:r>
            <a:endParaRPr/>
          </a:p>
          <a:p>
            <a:pPr indent="-297497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pl"/>
              <a:t>liczba firm z zawieszoną działalnością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ETL Proces</a:t>
            </a:r>
            <a:endParaRPr/>
          </a:p>
        </p:txBody>
      </p:sp>
      <p:sp>
        <p:nvSpPr>
          <p:cNvPr id="168" name="Google Shape;168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pl"/>
              <a:t>Ekstrakcja</a:t>
            </a:r>
            <a:r>
              <a:rPr lang="pl"/>
              <a:t> - odczytuje dane z plików CSV i Excel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pl"/>
              <a:t>Transformacja</a:t>
            </a:r>
            <a:r>
              <a:rPr lang="pl"/>
              <a:t> - mapowanie kodów PKD z 2007 do 2025, normalizacja i standaryzacja danych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pl"/>
              <a:t>Ładowanie</a:t>
            </a:r>
            <a:r>
              <a:rPr lang="pl"/>
              <a:t> - Tworzenie tabel w schemacie gwiazdy z faktem (kpi) i wymiarów (definicje wskaźników i hierarchii PKD - PKD, granulacja PKD)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pl"/>
              <a:t>Walidacja</a:t>
            </a:r>
            <a:r>
              <a:rPr lang="pl"/>
              <a:t> - Przeprowadzenie kontroli jakości danych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pl"/>
              <a:t>Eksport</a:t>
            </a:r>
            <a:r>
              <a:rPr lang="pl"/>
              <a:t> - Zapisanie danych do plików CSV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ETL Funcjonalności</a:t>
            </a:r>
            <a:endParaRPr/>
          </a:p>
        </p:txBody>
      </p:sp>
      <p:sp>
        <p:nvSpPr>
          <p:cNvPr id="174" name="Google Shape;174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pl"/>
              <a:t>Architektura modułowa</a:t>
            </a:r>
            <a:r>
              <a:rPr lang="pl"/>
              <a:t> - klasy procesorów dla różnych typów źródeł danych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pl"/>
              <a:t>Skalowalność</a:t>
            </a:r>
            <a:r>
              <a:rPr lang="pl"/>
              <a:t> - podejście oparte na konfiguracji do dodawania nowych źródeł danych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l"/>
              <a:t>model przygotowany na </a:t>
            </a:r>
            <a:r>
              <a:rPr b="1" lang="pl"/>
              <a:t>zbieranie analiz na 6 różnych poziomach granularności</a:t>
            </a:r>
            <a:r>
              <a:rPr lang="pl"/>
              <a:t> (sekcja, dział, grupa, klasa, podklasa, ogółem - Polska)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5537" y="-108637"/>
            <a:ext cx="9195075" cy="5360775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7"/>
          <p:cNvSpPr/>
          <p:nvPr/>
        </p:nvSpPr>
        <p:spPr>
          <a:xfrm>
            <a:off x="8228750" y="4288950"/>
            <a:ext cx="940800" cy="963300"/>
          </a:xfrm>
          <a:prstGeom prst="rect">
            <a:avLst/>
          </a:prstGeom>
          <a:solidFill>
            <a:srgbClr val="EBEB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Przyszłość projektu</a:t>
            </a:r>
            <a:endParaRPr/>
          </a:p>
        </p:txBody>
      </p:sp>
      <p:sp>
        <p:nvSpPr>
          <p:cNvPr id="186" name="Google Shape;186;p28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l" sz="1150"/>
              <a:t>Dalsza </a:t>
            </a:r>
            <a:r>
              <a:rPr b="1" lang="pl" sz="1150"/>
              <a:t>augmentacja na danych otwartych</a:t>
            </a:r>
            <a:r>
              <a:rPr b="1" lang="pl" sz="1150"/>
              <a:t>:</a:t>
            </a:r>
            <a:endParaRPr b="1" sz="1150"/>
          </a:p>
          <a:p>
            <a:pPr indent="-301625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150"/>
              <a:buChar char="●"/>
            </a:pPr>
            <a:r>
              <a:rPr lang="pl" sz="1150"/>
              <a:t>rating branżowy,</a:t>
            </a:r>
            <a:endParaRPr sz="1150"/>
          </a:p>
          <a:p>
            <a:pPr indent="-301625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50"/>
              <a:buChar char="●"/>
            </a:pPr>
            <a:r>
              <a:rPr lang="pl" sz="1150"/>
              <a:t>zmienność cen surowców,</a:t>
            </a:r>
            <a:endParaRPr sz="1150"/>
          </a:p>
          <a:p>
            <a:pPr indent="-301625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50"/>
              <a:buChar char="●"/>
            </a:pPr>
            <a:r>
              <a:rPr lang="pl" sz="1150"/>
              <a:t>koszty paliwa</a:t>
            </a:r>
            <a:endParaRPr sz="1150"/>
          </a:p>
          <a:p>
            <a:pPr indent="-301625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50"/>
              <a:buChar char="●"/>
            </a:pPr>
            <a:r>
              <a:rPr lang="pl" sz="1150"/>
              <a:t>urodzenia, zgony</a:t>
            </a:r>
            <a:endParaRPr sz="1150"/>
          </a:p>
          <a:p>
            <a:pPr indent="-301625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50"/>
              <a:buChar char="●"/>
            </a:pPr>
            <a:r>
              <a:rPr lang="pl" sz="1150"/>
              <a:t>dochód vs inflacja</a:t>
            </a:r>
            <a:endParaRPr sz="1150"/>
          </a:p>
          <a:p>
            <a:pPr indent="-301625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50"/>
              <a:buChar char="●"/>
            </a:pPr>
            <a:r>
              <a:rPr lang="pl" sz="1150"/>
              <a:t>popyt</a:t>
            </a:r>
            <a:endParaRPr sz="1150"/>
          </a:p>
          <a:p>
            <a:pPr indent="-301625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50"/>
              <a:buChar char="●"/>
            </a:pPr>
            <a:r>
              <a:rPr lang="pl" sz="1150"/>
              <a:t>Ilość </a:t>
            </a:r>
            <a:r>
              <a:rPr lang="pl" sz="1150"/>
              <a:t>małżeństw</a:t>
            </a:r>
            <a:endParaRPr sz="1150"/>
          </a:p>
          <a:p>
            <a:pPr indent="-301625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50"/>
              <a:buChar char="●"/>
            </a:pPr>
            <a:r>
              <a:rPr lang="pl" sz="1150"/>
              <a:t>mapowanie na województwa</a:t>
            </a:r>
            <a:endParaRPr sz="1150"/>
          </a:p>
          <a:p>
            <a:pPr indent="-301625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50"/>
              <a:buChar char="●"/>
            </a:pPr>
            <a:r>
              <a:rPr lang="pl" sz="1150"/>
              <a:t>Ogólne dane statystyczne takie jak:</a:t>
            </a:r>
            <a:endParaRPr sz="1150"/>
          </a:p>
          <a:p>
            <a:pPr indent="-301625" lvl="1" marL="13716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50"/>
              <a:buChar char="○"/>
            </a:pPr>
            <a:r>
              <a:rPr lang="pl" sz="1150"/>
              <a:t>Poziom zadowolenia</a:t>
            </a:r>
            <a:endParaRPr sz="1150"/>
          </a:p>
          <a:p>
            <a:pPr indent="-301625" lvl="1" marL="13716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50"/>
              <a:buChar char="○"/>
            </a:pPr>
            <a:r>
              <a:rPr lang="pl" sz="1150"/>
              <a:t>Dojrzałość zarządcza</a:t>
            </a:r>
            <a:endParaRPr sz="1150"/>
          </a:p>
          <a:p>
            <a:pPr indent="-301625" lvl="1" marL="13716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50"/>
              <a:buChar char="○"/>
            </a:pPr>
            <a:r>
              <a:rPr lang="pl" sz="1150"/>
              <a:t>Polityka kadrowa</a:t>
            </a:r>
            <a:endParaRPr sz="1150"/>
          </a:p>
          <a:p>
            <a:pPr indent="-301625" lvl="1" marL="13716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50"/>
              <a:buChar char="○"/>
            </a:pPr>
            <a:r>
              <a:rPr lang="pl" sz="1150"/>
              <a:t>Stabilność zatrudnienia pracowników</a:t>
            </a:r>
            <a:endParaRPr sz="115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pl" sz="1150"/>
              <a:t>Kategoryzacja i mapowanie 2D/3D</a:t>
            </a:r>
            <a:r>
              <a:rPr b="1" lang="pl" sz="1150"/>
              <a:t>:</a:t>
            </a:r>
            <a:endParaRPr b="1" sz="1150"/>
          </a:p>
          <a:p>
            <a:pPr indent="-301625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150"/>
              <a:buChar char="-"/>
            </a:pPr>
            <a:r>
              <a:rPr lang="pl" sz="1150"/>
              <a:t>klasyfikacja krowy, gwiazdy</a:t>
            </a:r>
            <a:endParaRPr sz="1150"/>
          </a:p>
          <a:p>
            <a:pPr indent="-301625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50"/>
              <a:buChar char="-"/>
            </a:pPr>
            <a:r>
              <a:rPr lang="pl" sz="1150"/>
              <a:t>oznaczenie rynków, branż wschodzących</a:t>
            </a:r>
            <a:endParaRPr sz="115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150"/>
          </a:p>
        </p:txBody>
      </p:sp>
      <p:sp>
        <p:nvSpPr>
          <p:cNvPr id="187" name="Google Shape;187;p28"/>
          <p:cNvSpPr txBox="1"/>
          <p:nvPr>
            <p:ph idx="1" type="body"/>
          </p:nvPr>
        </p:nvSpPr>
        <p:spPr>
          <a:xfrm>
            <a:off x="5274000" y="1152475"/>
            <a:ext cx="3558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358"/>
              <a:buNone/>
            </a:pPr>
            <a:r>
              <a:rPr b="1" lang="pl" sz="1185"/>
              <a:t>Modelowanie scenariuszowe:</a:t>
            </a:r>
            <a:endParaRPr b="1" sz="1185"/>
          </a:p>
          <a:p>
            <a:pPr indent="-303847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185"/>
              <a:buChar char="●"/>
            </a:pPr>
            <a:r>
              <a:rPr lang="pl" sz="1185"/>
              <a:t>scenariusz bazowy NBP / EBC,</a:t>
            </a:r>
            <a:endParaRPr sz="1185"/>
          </a:p>
          <a:p>
            <a:pPr indent="-303847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85"/>
              <a:buChar char="●"/>
            </a:pPr>
            <a:r>
              <a:rPr lang="pl" sz="1185"/>
              <a:t>scenariusz pesymistyczny (recesyjny),</a:t>
            </a:r>
            <a:endParaRPr sz="1185"/>
          </a:p>
          <a:p>
            <a:pPr indent="-303847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85"/>
              <a:buChar char="●"/>
            </a:pPr>
            <a:r>
              <a:rPr lang="pl" sz="1185"/>
              <a:t>scenariusz optymistyczny.</a:t>
            </a:r>
            <a:endParaRPr sz="1185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358"/>
              <a:buNone/>
            </a:pPr>
            <a:r>
              <a:rPr lang="pl" sz="1185"/>
              <a:t>	</a:t>
            </a:r>
            <a:r>
              <a:rPr b="1" lang="pl" sz="1185"/>
              <a:t>Inne źródła (czasami wymagające dostępu):</a:t>
            </a:r>
            <a:endParaRPr b="1" sz="1185"/>
          </a:p>
          <a:p>
            <a:pPr indent="-303847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185"/>
              <a:buChar char="●"/>
            </a:pPr>
            <a:r>
              <a:rPr lang="pl" sz="1185"/>
              <a:t>NBP</a:t>
            </a:r>
            <a:endParaRPr sz="1185"/>
          </a:p>
          <a:p>
            <a:pPr indent="-303847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85"/>
              <a:buChar char="●"/>
            </a:pPr>
            <a:r>
              <a:rPr lang="pl" sz="1185"/>
              <a:t>Hurtownia danych CEiDG</a:t>
            </a:r>
            <a:endParaRPr sz="1185"/>
          </a:p>
          <a:p>
            <a:pPr indent="-303847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85"/>
              <a:buChar char="●"/>
            </a:pPr>
            <a:r>
              <a:rPr lang="pl" sz="1150"/>
              <a:t>pełen dostęp do bazy REGON (średni czas funkcjonowania firm, ilość zmian w zarządzie firmy, wypłaty dla wspólników, dywidendy)</a:t>
            </a:r>
            <a:endParaRPr sz="1150"/>
          </a:p>
          <a:p>
            <a:pPr indent="-301625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50"/>
              <a:buChar char="●"/>
            </a:pPr>
            <a:r>
              <a:rPr lang="pl" sz="1150"/>
              <a:t>Eurostat</a:t>
            </a:r>
            <a:endParaRPr sz="1150"/>
          </a:p>
          <a:p>
            <a:pPr indent="-301625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50"/>
              <a:buChar char="●"/>
            </a:pPr>
            <a:r>
              <a:rPr lang="pl" sz="1150"/>
              <a:t>Opinie firm z portali pracy</a:t>
            </a:r>
            <a:endParaRPr sz="1150"/>
          </a:p>
          <a:p>
            <a:pPr indent="-301625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50"/>
              <a:buChar char="●"/>
            </a:pPr>
            <a:r>
              <a:rPr lang="pl" sz="1150"/>
              <a:t>Dane giełdowe zmapowane po REGON na PKD</a:t>
            </a:r>
            <a:endParaRPr sz="1150"/>
          </a:p>
          <a:p>
            <a:pPr indent="-301625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50"/>
              <a:buChar char="●"/>
            </a:pPr>
            <a:r>
              <a:rPr lang="pl" sz="1150"/>
              <a:t>Raportowanie ESG</a:t>
            </a:r>
            <a:endParaRPr sz="1150"/>
          </a:p>
          <a:p>
            <a:pPr indent="-301625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50"/>
              <a:buChar char="●"/>
            </a:pPr>
            <a:r>
              <a:rPr lang="pl" sz="1150"/>
              <a:t>Trendy z Google Trends / Yahoo</a:t>
            </a:r>
            <a:endParaRPr sz="1150"/>
          </a:p>
          <a:p>
            <a:pPr indent="-301625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50"/>
              <a:buChar char="●"/>
            </a:pPr>
            <a:r>
              <a:rPr lang="pl" sz="1150"/>
              <a:t>Dane o przetargach zmapowane na PKD</a:t>
            </a:r>
            <a:endParaRPr sz="115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358"/>
              <a:buNone/>
            </a:pPr>
            <a:r>
              <a:t/>
            </a:r>
            <a:endParaRPr sz="1185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9"/>
          <p:cNvSpPr txBox="1"/>
          <p:nvPr>
            <p:ph idx="1" type="subTitle"/>
          </p:nvPr>
        </p:nvSpPr>
        <p:spPr>
          <a:xfrm>
            <a:off x="311700" y="744575"/>
            <a:ext cx="8520600" cy="371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3400">
                <a:solidFill>
                  <a:srgbClr val="843C26"/>
                </a:solidFill>
              </a:rPr>
              <a:t>Chlebki&amp;Friend</a:t>
            </a:r>
            <a:endParaRPr sz="3400">
              <a:solidFill>
                <a:srgbClr val="843C26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400">
              <a:solidFill>
                <a:srgbClr val="843C26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1891">
                <a:solidFill>
                  <a:schemeClr val="dk1"/>
                </a:solidFill>
              </a:rPr>
              <a:t>czyli</a:t>
            </a:r>
            <a:endParaRPr sz="1891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91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2100">
                <a:solidFill>
                  <a:srgbClr val="843C26"/>
                </a:solidFill>
              </a:rPr>
              <a:t>Jan Chlebek</a:t>
            </a:r>
            <a:endParaRPr sz="2100">
              <a:solidFill>
                <a:srgbClr val="843C26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2100">
                <a:solidFill>
                  <a:srgbClr val="843C26"/>
                </a:solidFill>
              </a:rPr>
              <a:t>Marta Chlebek</a:t>
            </a:r>
            <a:endParaRPr sz="2100">
              <a:solidFill>
                <a:srgbClr val="843C26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2100">
                <a:solidFill>
                  <a:srgbClr val="843C26"/>
                </a:solidFill>
              </a:rPr>
              <a:t>Patryk Hubicki</a:t>
            </a:r>
            <a:endParaRPr sz="2100">
              <a:solidFill>
                <a:srgbClr val="843C26"/>
              </a:solidFill>
            </a:endParaRPr>
          </a:p>
        </p:txBody>
      </p:sp>
      <p:pic>
        <p:nvPicPr>
          <p:cNvPr id="193" name="Google Shape;193;p29" title="bloger 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27250" y="2891225"/>
            <a:ext cx="1924900" cy="192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9" title="flirciarski 1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2977275"/>
            <a:ext cx="1752800" cy="175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/>
          <p:nvPr/>
        </p:nvSpPr>
        <p:spPr>
          <a:xfrm>
            <a:off x="6425275" y="1081150"/>
            <a:ext cx="2475300" cy="1247400"/>
          </a:xfrm>
          <a:prstGeom prst="rect">
            <a:avLst/>
          </a:prstGeom>
          <a:solidFill>
            <a:srgbClr val="141831"/>
          </a:solidFill>
          <a:ln cap="flat" cmpd="sng" w="9525">
            <a:solidFill>
              <a:srgbClr val="14183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15"/>
          <p:cNvSpPr txBox="1"/>
          <p:nvPr>
            <p:ph idx="1" type="body"/>
          </p:nvPr>
        </p:nvSpPr>
        <p:spPr>
          <a:xfrm>
            <a:off x="5985300" y="1152475"/>
            <a:ext cx="2847000" cy="133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/>
          </a:bodyPr>
          <a:lstStyle/>
          <a:p>
            <a:pPr indent="0" lvl="0" marL="45720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 sz="3307">
                <a:solidFill>
                  <a:srgbClr val="E2E4EB"/>
                </a:solidFill>
                <a:latin typeface="Oswald Medium"/>
                <a:ea typeface="Oswald Medium"/>
                <a:cs typeface="Oswald Medium"/>
                <a:sym typeface="Oswald Medium"/>
              </a:rPr>
              <a:t>&gt;  </a:t>
            </a:r>
            <a:r>
              <a:rPr lang="pl" sz="3307">
                <a:solidFill>
                  <a:srgbClr val="E2E4EB"/>
                </a:solidFill>
                <a:latin typeface="Oswald Medium"/>
                <a:ea typeface="Oswald Medium"/>
                <a:cs typeface="Oswald Medium"/>
                <a:sym typeface="Oswald Medium"/>
              </a:rPr>
              <a:t>Architektura modułowa i s</a:t>
            </a:r>
            <a:r>
              <a:rPr lang="pl" sz="3307">
                <a:solidFill>
                  <a:srgbClr val="E2E4EB"/>
                </a:solidFill>
                <a:latin typeface="Oswald Medium"/>
                <a:ea typeface="Oswald Medium"/>
                <a:cs typeface="Oswald Medium"/>
                <a:sym typeface="Oswald Medium"/>
              </a:rPr>
              <a:t>kalowalność - podejście oparte na konfiguracji klas procesorów do dodawania nowych źródeł danych</a:t>
            </a:r>
            <a:br>
              <a:rPr lang="pl" sz="3307">
                <a:solidFill>
                  <a:srgbClr val="E2E4EB"/>
                </a:solidFill>
                <a:latin typeface="Oswald Medium"/>
                <a:ea typeface="Oswald Medium"/>
                <a:cs typeface="Oswald Medium"/>
                <a:sym typeface="Oswald Medium"/>
              </a:rPr>
            </a:br>
            <a:endParaRPr sz="3307">
              <a:solidFill>
                <a:srgbClr val="E2E4EB"/>
              </a:solidFill>
              <a:latin typeface="Oswald Medium"/>
              <a:ea typeface="Oswald Medium"/>
              <a:cs typeface="Oswald Medium"/>
              <a:sym typeface="Oswald Medium"/>
            </a:endParaRPr>
          </a:p>
          <a:p>
            <a:pPr indent="0" lvl="0" marL="45720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3255"/>
              <a:buFont typeface="Arial"/>
              <a:buNone/>
            </a:pPr>
            <a:r>
              <a:rPr lang="pl" sz="3307">
                <a:solidFill>
                  <a:srgbClr val="E2E4EB"/>
                </a:solidFill>
                <a:latin typeface="Oswald Medium"/>
                <a:ea typeface="Oswald Medium"/>
                <a:cs typeface="Oswald Medium"/>
                <a:sym typeface="Oswald Medium"/>
              </a:rPr>
              <a:t>&gt; model przygotowany na zbieranie analiz na 6 różnych poziomach granularności (sekcja, dział, grupa, klasa, podklasa, ogółem - Polska)</a:t>
            </a:r>
            <a:endParaRPr sz="3307">
              <a:solidFill>
                <a:srgbClr val="E2E4EB"/>
              </a:solidFill>
              <a:latin typeface="Oswald Medium"/>
              <a:ea typeface="Oswald Medium"/>
              <a:cs typeface="Oswald Medium"/>
              <a:sym typeface="Oswald Medium"/>
            </a:endParaRPr>
          </a:p>
          <a:p>
            <a:pPr indent="0" lvl="0" marL="457200" rtl="0" algn="r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rgbClr val="E2E4EB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/>
          <p:nvPr/>
        </p:nvSpPr>
        <p:spPr>
          <a:xfrm>
            <a:off x="6749225" y="0"/>
            <a:ext cx="2394900" cy="5118300"/>
          </a:xfrm>
          <a:prstGeom prst="rect">
            <a:avLst/>
          </a:prstGeom>
          <a:solidFill>
            <a:srgbClr val="E8E8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16"/>
          <p:cNvSpPr/>
          <p:nvPr/>
        </p:nvSpPr>
        <p:spPr>
          <a:xfrm>
            <a:off x="-8" y="1044700"/>
            <a:ext cx="3803100" cy="2499600"/>
          </a:xfrm>
          <a:prstGeom prst="rect">
            <a:avLst/>
          </a:prstGeom>
          <a:solidFill>
            <a:srgbClr val="E8E8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16"/>
          <p:cNvSpPr/>
          <p:nvPr/>
        </p:nvSpPr>
        <p:spPr>
          <a:xfrm>
            <a:off x="1656075" y="3751450"/>
            <a:ext cx="1878000" cy="383100"/>
          </a:xfrm>
          <a:prstGeom prst="rect">
            <a:avLst/>
          </a:prstGeom>
          <a:solidFill>
            <a:srgbClr val="E8E8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16"/>
          <p:cNvSpPr txBox="1"/>
          <p:nvPr>
            <p:ph idx="1" type="body"/>
          </p:nvPr>
        </p:nvSpPr>
        <p:spPr>
          <a:xfrm>
            <a:off x="3253568" y="1545278"/>
            <a:ext cx="1850100" cy="3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l" sz="1000"/>
              <a:t>Średnia ważona</a:t>
            </a:r>
            <a:endParaRPr sz="1000"/>
          </a:p>
        </p:txBody>
      </p:sp>
      <p:sp>
        <p:nvSpPr>
          <p:cNvPr id="75" name="Google Shape;75;p16"/>
          <p:cNvSpPr/>
          <p:nvPr/>
        </p:nvSpPr>
        <p:spPr>
          <a:xfrm>
            <a:off x="2484511" y="1044708"/>
            <a:ext cx="1538100" cy="442500"/>
          </a:xfrm>
          <a:prstGeom prst="roundRect">
            <a:avLst>
              <a:gd fmla="val 50000" name="adj"/>
            </a:avLst>
          </a:prstGeom>
          <a:solidFill>
            <a:srgbClr val="161935"/>
          </a:solidFill>
          <a:ln cap="flat" cmpd="sng" w="38100">
            <a:solidFill>
              <a:srgbClr val="C33C33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1000">
                <a:solidFill>
                  <a:srgbClr val="FFFFFF"/>
                </a:solidFill>
                <a:latin typeface="Oswald Medium"/>
                <a:ea typeface="Oswald Medium"/>
                <a:cs typeface="Oswald Medium"/>
                <a:sym typeface="Oswald Medium"/>
              </a:rPr>
              <a:t>Ensemble</a:t>
            </a:r>
            <a:endParaRPr>
              <a:solidFill>
                <a:srgbClr val="FFFFFF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sp>
        <p:nvSpPr>
          <p:cNvPr id="76" name="Google Shape;76;p16"/>
          <p:cNvSpPr/>
          <p:nvPr/>
        </p:nvSpPr>
        <p:spPr>
          <a:xfrm>
            <a:off x="4714308" y="2298159"/>
            <a:ext cx="1538100" cy="442500"/>
          </a:xfrm>
          <a:prstGeom prst="roundRect">
            <a:avLst>
              <a:gd fmla="val 50000" name="adj"/>
            </a:avLst>
          </a:prstGeom>
          <a:solidFill>
            <a:srgbClr val="161935"/>
          </a:solidFill>
          <a:ln cap="flat" cmpd="sng" w="19050">
            <a:solidFill>
              <a:srgbClr val="C33C33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1000">
                <a:solidFill>
                  <a:srgbClr val="FFFFFF"/>
                </a:solidFill>
                <a:latin typeface="Oswald Medium"/>
                <a:ea typeface="Oswald Medium"/>
                <a:cs typeface="Oswald Medium"/>
                <a:sym typeface="Oswald Medium"/>
              </a:rPr>
              <a:t>Monte Carlo</a:t>
            </a:r>
            <a:endParaRPr>
              <a:solidFill>
                <a:srgbClr val="FFFFFF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sp>
        <p:nvSpPr>
          <p:cNvPr id="77" name="Google Shape;77;p16"/>
          <p:cNvSpPr/>
          <p:nvPr/>
        </p:nvSpPr>
        <p:spPr>
          <a:xfrm>
            <a:off x="259768" y="2322334"/>
            <a:ext cx="1538100" cy="442500"/>
          </a:xfrm>
          <a:prstGeom prst="roundRect">
            <a:avLst>
              <a:gd fmla="val 50000" name="adj"/>
            </a:avLst>
          </a:prstGeom>
          <a:solidFill>
            <a:srgbClr val="161935"/>
          </a:solidFill>
          <a:ln cap="flat" cmpd="sng" w="19050">
            <a:solidFill>
              <a:srgbClr val="C33C33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1000">
                <a:solidFill>
                  <a:srgbClr val="FFFFFF"/>
                </a:solidFill>
                <a:latin typeface="Oswald Medium"/>
                <a:ea typeface="Oswald Medium"/>
                <a:cs typeface="Oswald Medium"/>
                <a:sym typeface="Oswald Medium"/>
              </a:rPr>
              <a:t>TOPSIS</a:t>
            </a:r>
            <a:endParaRPr>
              <a:solidFill>
                <a:srgbClr val="FFFFFF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cxnSp>
        <p:nvCxnSpPr>
          <p:cNvPr id="78" name="Google Shape;78;p16"/>
          <p:cNvCxnSpPr>
            <a:stCxn id="75" idx="2"/>
            <a:endCxn id="76" idx="0"/>
          </p:cNvCxnSpPr>
          <p:nvPr/>
        </p:nvCxnSpPr>
        <p:spPr>
          <a:xfrm flipH="1" rot="-5400000">
            <a:off x="3963061" y="777708"/>
            <a:ext cx="810900" cy="2229900"/>
          </a:xfrm>
          <a:prstGeom prst="bentConnector3">
            <a:avLst>
              <a:gd fmla="val 50003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9" name="Google Shape;79;p16"/>
          <p:cNvCxnSpPr>
            <a:stCxn id="77" idx="0"/>
            <a:endCxn id="75" idx="2"/>
          </p:cNvCxnSpPr>
          <p:nvPr/>
        </p:nvCxnSpPr>
        <p:spPr>
          <a:xfrm rot="-5400000">
            <a:off x="1723618" y="792334"/>
            <a:ext cx="835200" cy="2224800"/>
          </a:xfrm>
          <a:prstGeom prst="bentConnector3">
            <a:avLst>
              <a:gd fmla="val 50003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0" name="Google Shape;80;p16"/>
          <p:cNvCxnSpPr>
            <a:stCxn id="81" idx="0"/>
            <a:endCxn id="75" idx="2"/>
          </p:cNvCxnSpPr>
          <p:nvPr/>
        </p:nvCxnSpPr>
        <p:spPr>
          <a:xfrm rot="-5400000">
            <a:off x="2587418" y="2153286"/>
            <a:ext cx="1332900" cy="600"/>
          </a:xfrm>
          <a:prstGeom prst="bentConnector3">
            <a:avLst>
              <a:gd fmla="val 49997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1" name="Google Shape;81;p16"/>
          <p:cNvSpPr/>
          <p:nvPr/>
        </p:nvSpPr>
        <p:spPr>
          <a:xfrm>
            <a:off x="2484518" y="2820036"/>
            <a:ext cx="1538100" cy="442500"/>
          </a:xfrm>
          <a:prstGeom prst="roundRect">
            <a:avLst>
              <a:gd fmla="val 50000" name="adj"/>
            </a:avLst>
          </a:prstGeom>
          <a:solidFill>
            <a:srgbClr val="161935"/>
          </a:solidFill>
          <a:ln cap="flat" cmpd="sng" w="19050">
            <a:solidFill>
              <a:srgbClr val="C33C33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l" sz="1000">
                <a:solidFill>
                  <a:schemeClr val="lt1"/>
                </a:solidFill>
                <a:latin typeface="Oswald Medium"/>
                <a:ea typeface="Oswald Medium"/>
                <a:cs typeface="Oswald Medium"/>
                <a:sym typeface="Oswald Medium"/>
              </a:rPr>
              <a:t>VIKOR</a:t>
            </a:r>
            <a:endParaRPr>
              <a:solidFill>
                <a:srgbClr val="FFFFFF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sp>
        <p:nvSpPr>
          <p:cNvPr id="82" name="Google Shape;82;p16"/>
          <p:cNvSpPr txBox="1"/>
          <p:nvPr>
            <p:ph idx="1" type="body"/>
          </p:nvPr>
        </p:nvSpPr>
        <p:spPr>
          <a:xfrm>
            <a:off x="99318" y="2820033"/>
            <a:ext cx="1850100" cy="65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pl" sz="1000"/>
              <a:t>Analiza bliska idealnego modelu</a:t>
            </a:r>
            <a:endParaRPr sz="1000"/>
          </a:p>
        </p:txBody>
      </p:sp>
      <p:sp>
        <p:nvSpPr>
          <p:cNvPr id="83" name="Google Shape;83;p16"/>
          <p:cNvSpPr txBox="1"/>
          <p:nvPr>
            <p:ph idx="1" type="body"/>
          </p:nvPr>
        </p:nvSpPr>
        <p:spPr>
          <a:xfrm>
            <a:off x="2328818" y="3345308"/>
            <a:ext cx="1850100" cy="104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pl" sz="1000"/>
              <a:t>Analiza kompromisu między wieloma kryteriami (ważna przy konfliktowych miernikach finansowych)</a:t>
            </a:r>
            <a:endParaRPr sz="1000"/>
          </a:p>
        </p:txBody>
      </p:sp>
      <p:sp>
        <p:nvSpPr>
          <p:cNvPr id="84" name="Google Shape;84;p16"/>
          <p:cNvSpPr txBox="1"/>
          <p:nvPr>
            <p:ph idx="1" type="body"/>
          </p:nvPr>
        </p:nvSpPr>
        <p:spPr>
          <a:xfrm>
            <a:off x="4637843" y="2820033"/>
            <a:ext cx="1850100" cy="104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pl" sz="1000"/>
              <a:t>Analiza odporności, czyli włożenie kija w szprychy</a:t>
            </a:r>
            <a:endParaRPr sz="1000"/>
          </a:p>
        </p:txBody>
      </p:sp>
      <p:sp>
        <p:nvSpPr>
          <p:cNvPr id="85" name="Google Shape;85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l">
                <a:solidFill>
                  <a:srgbClr val="161935"/>
                </a:solidFill>
                <a:latin typeface="Oswald"/>
                <a:ea typeface="Oswald"/>
                <a:cs typeface="Oswald"/>
                <a:sym typeface="Oswald"/>
              </a:rPr>
              <a:t>Algorytm</a:t>
            </a:r>
            <a:r>
              <a:rPr b="1" lang="pl">
                <a:solidFill>
                  <a:srgbClr val="161935"/>
                </a:solidFill>
                <a:latin typeface="Oswald"/>
                <a:ea typeface="Oswald"/>
                <a:cs typeface="Oswald"/>
                <a:sym typeface="Oswald"/>
              </a:rPr>
              <a:t> </a:t>
            </a:r>
            <a:r>
              <a:rPr b="1" lang="pl">
                <a:solidFill>
                  <a:srgbClr val="C33C33"/>
                </a:solidFill>
                <a:latin typeface="Oswald"/>
                <a:ea typeface="Oswald"/>
                <a:cs typeface="Oswald"/>
                <a:sym typeface="Oswald"/>
              </a:rPr>
              <a:t>rankingowy</a:t>
            </a:r>
            <a:endParaRPr sz="2355">
              <a:solidFill>
                <a:srgbClr val="C33C33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6"/>
          <p:cNvSpPr/>
          <p:nvPr/>
        </p:nvSpPr>
        <p:spPr>
          <a:xfrm>
            <a:off x="6260000" y="3604994"/>
            <a:ext cx="2798100" cy="1344300"/>
          </a:xfrm>
          <a:prstGeom prst="rect">
            <a:avLst/>
          </a:prstGeom>
          <a:solidFill>
            <a:srgbClr val="141831"/>
          </a:solidFill>
          <a:ln cap="flat" cmpd="sng" w="27350">
            <a:solidFill>
              <a:srgbClr val="141831"/>
            </a:solidFill>
            <a:prstDash val="solid"/>
            <a:round/>
            <a:headEnd len="sm" w="sm" type="none"/>
            <a:tailEnd len="sm" w="sm" type="none"/>
          </a:ln>
          <a:effectLst>
            <a:outerShdw blurRad="164172" rotWithShape="0" algn="bl" dir="5400000" dist="54724">
              <a:srgbClr val="000000">
                <a:alpha val="50000"/>
              </a:srgbClr>
            </a:outerShdw>
          </a:effectLst>
        </p:spPr>
        <p:txBody>
          <a:bodyPr anchorCtr="0" anchor="ctr" bIns="262600" lIns="262600" spcFirstLastPara="1" rIns="262600" wrap="square" tIns="2626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21"/>
          </a:p>
        </p:txBody>
      </p:sp>
      <p:sp>
        <p:nvSpPr>
          <p:cNvPr id="87" name="Google Shape;87;p16"/>
          <p:cNvSpPr txBox="1"/>
          <p:nvPr>
            <p:ph idx="1" type="body"/>
          </p:nvPr>
        </p:nvSpPr>
        <p:spPr>
          <a:xfrm>
            <a:off x="5891200" y="3575419"/>
            <a:ext cx="3123300" cy="1286400"/>
          </a:xfrm>
          <a:prstGeom prst="rect">
            <a:avLst/>
          </a:prstGeom>
        </p:spPr>
        <p:txBody>
          <a:bodyPr anchorCtr="0" anchor="t" bIns="262600" lIns="262600" spcFirstLastPara="1" rIns="262600" wrap="square" tIns="262600">
            <a:noAutofit/>
          </a:bodyPr>
          <a:lstStyle/>
          <a:p>
            <a:pPr indent="0" lvl="0" marL="398979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pl" sz="1200">
                <a:solidFill>
                  <a:srgbClr val="E2E4EB"/>
                </a:solidFill>
                <a:latin typeface="Oswald"/>
                <a:ea typeface="Oswald"/>
                <a:cs typeface="Oswald"/>
                <a:sym typeface="Oswald"/>
              </a:rPr>
              <a:t>Wykonano kilka</a:t>
            </a:r>
            <a:r>
              <a:rPr lang="pl" sz="1200">
                <a:solidFill>
                  <a:srgbClr val="C33C33"/>
                </a:solidFill>
                <a:latin typeface="Oswald"/>
                <a:ea typeface="Oswald"/>
                <a:cs typeface="Oswald"/>
                <a:sym typeface="Oswald"/>
              </a:rPr>
              <a:t> </a:t>
            </a:r>
            <a:r>
              <a:rPr b="1" lang="pl" sz="1200">
                <a:solidFill>
                  <a:srgbClr val="C33C33"/>
                </a:solidFill>
                <a:latin typeface="Oswald"/>
                <a:ea typeface="Oswald"/>
                <a:cs typeface="Oswald"/>
                <a:sym typeface="Oswald"/>
              </a:rPr>
              <a:t>milionów </a:t>
            </a:r>
            <a:r>
              <a:rPr lang="pl" sz="1200">
                <a:solidFill>
                  <a:srgbClr val="E2E4EB"/>
                </a:solidFill>
                <a:latin typeface="Oswald"/>
                <a:ea typeface="Oswald"/>
                <a:cs typeface="Oswald"/>
                <a:sym typeface="Oswald"/>
              </a:rPr>
              <a:t>eksperymentów, z których wynika</a:t>
            </a:r>
            <a:r>
              <a:rPr lang="pl" sz="1200">
                <a:solidFill>
                  <a:srgbClr val="C33C33"/>
                </a:solidFill>
                <a:latin typeface="Oswald"/>
                <a:ea typeface="Oswald"/>
                <a:cs typeface="Oswald"/>
                <a:sym typeface="Oswald"/>
              </a:rPr>
              <a:t> </a:t>
            </a:r>
            <a:r>
              <a:rPr b="1" lang="pl" sz="1200">
                <a:solidFill>
                  <a:srgbClr val="C33C33"/>
                </a:solidFill>
                <a:latin typeface="Oswald"/>
                <a:ea typeface="Oswald"/>
                <a:cs typeface="Oswald"/>
                <a:sym typeface="Oswald"/>
              </a:rPr>
              <a:t>920 </a:t>
            </a:r>
            <a:r>
              <a:rPr lang="pl" sz="1200">
                <a:solidFill>
                  <a:srgbClr val="E2E4EB"/>
                </a:solidFill>
                <a:latin typeface="Oswald"/>
                <a:ea typeface="Oswald"/>
                <a:cs typeface="Oswald"/>
                <a:sym typeface="Oswald"/>
              </a:rPr>
              <a:t>plików wynikowych,</a:t>
            </a:r>
            <a:r>
              <a:rPr lang="pl" sz="1200">
                <a:solidFill>
                  <a:srgbClr val="C33C33"/>
                </a:solidFill>
                <a:latin typeface="Oswald"/>
                <a:ea typeface="Oswald"/>
                <a:cs typeface="Oswald"/>
                <a:sym typeface="Oswald"/>
              </a:rPr>
              <a:t> </a:t>
            </a:r>
            <a:r>
              <a:rPr b="1" lang="pl" sz="1200">
                <a:solidFill>
                  <a:srgbClr val="C33C33"/>
                </a:solidFill>
                <a:latin typeface="Oswald"/>
                <a:ea typeface="Oswald"/>
                <a:cs typeface="Oswald"/>
                <a:sym typeface="Oswald"/>
              </a:rPr>
              <a:t>automatycznie </a:t>
            </a:r>
            <a:r>
              <a:rPr lang="pl" sz="1200">
                <a:solidFill>
                  <a:srgbClr val="E2E4EB"/>
                </a:solidFill>
                <a:latin typeface="Oswald"/>
                <a:ea typeface="Oswald"/>
                <a:cs typeface="Oswald"/>
                <a:sym typeface="Oswald"/>
              </a:rPr>
              <a:t>wczytywanych i demonstrowanych </a:t>
            </a:r>
            <a:r>
              <a:rPr b="1" lang="pl" sz="1200">
                <a:solidFill>
                  <a:srgbClr val="C33C33"/>
                </a:solidFill>
                <a:latin typeface="Oswald"/>
                <a:ea typeface="Oswald"/>
                <a:cs typeface="Oswald"/>
                <a:sym typeface="Oswald"/>
              </a:rPr>
              <a:t>na raporcie</a:t>
            </a:r>
            <a:r>
              <a:rPr lang="pl" sz="1200">
                <a:solidFill>
                  <a:srgbClr val="C33C33"/>
                </a:solidFill>
                <a:latin typeface="Oswald"/>
                <a:ea typeface="Oswald"/>
                <a:cs typeface="Oswald"/>
                <a:sym typeface="Oswald"/>
              </a:rPr>
              <a:t>.</a:t>
            </a:r>
            <a:endParaRPr sz="1175">
              <a:solidFill>
                <a:srgbClr val="C33C33"/>
              </a:solidFill>
              <a:latin typeface="Oswald Medium"/>
              <a:ea typeface="Oswald Medium"/>
              <a:cs typeface="Oswald Medium"/>
              <a:sym typeface="Oswald Medium"/>
            </a:endParaRPr>
          </a:p>
          <a:p>
            <a:pPr indent="0" lvl="0" marL="398979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t/>
            </a:r>
            <a:endParaRPr sz="1175">
              <a:solidFill>
                <a:srgbClr val="E2E4EB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pic>
        <p:nvPicPr>
          <p:cNvPr id="88" name="Google Shape;88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46279" y="167825"/>
            <a:ext cx="4568220" cy="12709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l">
                <a:solidFill>
                  <a:srgbClr val="161935"/>
                </a:solidFill>
                <a:latin typeface="Oswald"/>
                <a:ea typeface="Oswald"/>
                <a:cs typeface="Oswald"/>
                <a:sym typeface="Oswald"/>
              </a:rPr>
              <a:t>Przeglądanie</a:t>
            </a:r>
            <a:r>
              <a:rPr b="1" lang="pl">
                <a:solidFill>
                  <a:srgbClr val="161935"/>
                </a:solidFill>
                <a:latin typeface="Oswald"/>
                <a:ea typeface="Oswald"/>
                <a:cs typeface="Oswald"/>
                <a:sym typeface="Oswald"/>
              </a:rPr>
              <a:t> wyników</a:t>
            </a:r>
            <a:r>
              <a:rPr lang="pl"/>
              <a:t> </a:t>
            </a:r>
            <a:r>
              <a:rPr lang="pl" sz="2355">
                <a:solidFill>
                  <a:srgbClr val="C33C33"/>
                </a:solidFill>
                <a:latin typeface="Oswald"/>
                <a:ea typeface="Oswald"/>
                <a:cs typeface="Oswald"/>
                <a:sym typeface="Oswald"/>
              </a:rPr>
              <a:t>(</a:t>
            </a:r>
            <a:r>
              <a:rPr lang="pl" sz="2355" u="sng">
                <a:solidFill>
                  <a:srgbClr val="C33C33"/>
                </a:solidFill>
                <a:latin typeface="Oswald"/>
                <a:ea typeface="Oswald"/>
                <a:cs typeface="Oswald"/>
                <a:sym typeface="Oswald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https://www.hacknation.janchlebek.com</a:t>
            </a:r>
            <a:r>
              <a:rPr lang="pl" sz="2355">
                <a:solidFill>
                  <a:srgbClr val="C33C33"/>
                </a:solidFill>
                <a:latin typeface="Oswald"/>
                <a:ea typeface="Oswald"/>
                <a:cs typeface="Oswald"/>
                <a:sym typeface="Oswald"/>
              </a:rPr>
              <a:t>)</a:t>
            </a:r>
            <a:endParaRPr sz="2355">
              <a:solidFill>
                <a:srgbClr val="C33C33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17"/>
          <p:cNvSpPr/>
          <p:nvPr/>
        </p:nvSpPr>
        <p:spPr>
          <a:xfrm>
            <a:off x="7029650" y="46450"/>
            <a:ext cx="1557000" cy="551100"/>
          </a:xfrm>
          <a:prstGeom prst="rect">
            <a:avLst/>
          </a:prstGeom>
          <a:solidFill>
            <a:srgbClr val="E8E8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17"/>
          <p:cNvSpPr/>
          <p:nvPr/>
        </p:nvSpPr>
        <p:spPr>
          <a:xfrm>
            <a:off x="8107875" y="0"/>
            <a:ext cx="1036200" cy="5118300"/>
          </a:xfrm>
          <a:prstGeom prst="rect">
            <a:avLst/>
          </a:prstGeom>
          <a:solidFill>
            <a:srgbClr val="E8E8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6" name="Google Shape;96;p17" title="3-AnalizaMetod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36325" y="1241675"/>
            <a:ext cx="7865098" cy="3901826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7"/>
          <p:cNvSpPr/>
          <p:nvPr/>
        </p:nvSpPr>
        <p:spPr>
          <a:xfrm>
            <a:off x="364125" y="964300"/>
            <a:ext cx="3909600" cy="1064400"/>
          </a:xfrm>
          <a:prstGeom prst="rect">
            <a:avLst/>
          </a:prstGeom>
          <a:solidFill>
            <a:srgbClr val="141831"/>
          </a:solidFill>
          <a:ln cap="flat" cmpd="sng" w="9525">
            <a:solidFill>
              <a:srgbClr val="14183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7"/>
          <p:cNvSpPr txBox="1"/>
          <p:nvPr>
            <p:ph idx="1" type="body"/>
          </p:nvPr>
        </p:nvSpPr>
        <p:spPr>
          <a:xfrm>
            <a:off x="-17825" y="1011450"/>
            <a:ext cx="4697700" cy="9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rgbClr val="E2E4EB"/>
                </a:solidFill>
                <a:latin typeface="Oswald Medium"/>
                <a:ea typeface="Oswald Medium"/>
                <a:cs typeface="Oswald Medium"/>
                <a:sym typeface="Oswald Medium"/>
              </a:rPr>
              <a:t>&gt;  filtrowanie metod</a:t>
            </a:r>
            <a:endParaRPr>
              <a:solidFill>
                <a:srgbClr val="E2E4EB"/>
              </a:solidFill>
              <a:latin typeface="Oswald Medium"/>
              <a:ea typeface="Oswald Medium"/>
              <a:cs typeface="Oswald Medium"/>
              <a:sym typeface="Oswald Medium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pl">
                <a:solidFill>
                  <a:srgbClr val="E2E4EB"/>
                </a:solidFill>
                <a:latin typeface="Oswald Medium"/>
                <a:ea typeface="Oswald Medium"/>
                <a:cs typeface="Oswald Medium"/>
                <a:sym typeface="Oswald Medium"/>
              </a:rPr>
              <a:t>&gt;  wybór Sekcji/Działów (poziom analizy)</a:t>
            </a:r>
            <a:endParaRPr>
              <a:solidFill>
                <a:srgbClr val="E2E4EB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/>
          <p:nvPr/>
        </p:nvSpPr>
        <p:spPr>
          <a:xfrm>
            <a:off x="7029650" y="46450"/>
            <a:ext cx="1557000" cy="551100"/>
          </a:xfrm>
          <a:prstGeom prst="rect">
            <a:avLst/>
          </a:prstGeom>
          <a:solidFill>
            <a:srgbClr val="E8E8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8"/>
          <p:cNvSpPr/>
          <p:nvPr/>
        </p:nvSpPr>
        <p:spPr>
          <a:xfrm>
            <a:off x="8107875" y="0"/>
            <a:ext cx="1036200" cy="5118300"/>
          </a:xfrm>
          <a:prstGeom prst="rect">
            <a:avLst/>
          </a:prstGeom>
          <a:solidFill>
            <a:srgbClr val="E8E8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l">
                <a:solidFill>
                  <a:srgbClr val="161935"/>
                </a:solidFill>
                <a:latin typeface="Oswald"/>
                <a:ea typeface="Oswald"/>
                <a:cs typeface="Oswald"/>
                <a:sym typeface="Oswald"/>
              </a:rPr>
              <a:t>Przeglądanie wyników</a:t>
            </a:r>
            <a:r>
              <a:rPr lang="pl"/>
              <a:t> </a:t>
            </a:r>
            <a:r>
              <a:rPr lang="pl" sz="2355">
                <a:solidFill>
                  <a:srgbClr val="C33C33"/>
                </a:solidFill>
                <a:latin typeface="Oswald"/>
                <a:ea typeface="Oswald"/>
                <a:cs typeface="Oswald"/>
                <a:sym typeface="Oswald"/>
              </a:rPr>
              <a:t>(</a:t>
            </a:r>
            <a:r>
              <a:rPr lang="pl" sz="2355" u="sng">
                <a:solidFill>
                  <a:srgbClr val="C33C33"/>
                </a:solidFill>
                <a:latin typeface="Oswald"/>
                <a:ea typeface="Oswald"/>
                <a:cs typeface="Oswald"/>
                <a:sym typeface="Oswald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https://www.hacknation.janchlebek.com</a:t>
            </a:r>
            <a:r>
              <a:rPr lang="pl" sz="2355">
                <a:solidFill>
                  <a:srgbClr val="C33C33"/>
                </a:solidFill>
                <a:latin typeface="Oswald"/>
                <a:ea typeface="Oswald"/>
                <a:cs typeface="Oswald"/>
                <a:sym typeface="Oswald"/>
              </a:rPr>
              <a:t>)</a:t>
            </a:r>
            <a:endParaRPr sz="2355">
              <a:solidFill>
                <a:srgbClr val="C33C33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6" name="Google Shape;106;p18" title="4-AnalizaJakosci-TOPSISvsVIKOR.png"/>
          <p:cNvPicPr preferRelativeResize="0"/>
          <p:nvPr/>
        </p:nvPicPr>
        <p:blipFill rotWithShape="1">
          <a:blip r:embed="rId5">
            <a:alphaModFix/>
          </a:blip>
          <a:srcRect b="0" l="9485" r="0" t="5669"/>
          <a:stretch/>
        </p:blipFill>
        <p:spPr>
          <a:xfrm>
            <a:off x="333475" y="984525"/>
            <a:ext cx="5037573" cy="2619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8" title="5-AnalizaJakosci-Korelacje.png"/>
          <p:cNvPicPr preferRelativeResize="0"/>
          <p:nvPr/>
        </p:nvPicPr>
        <p:blipFill rotWithShape="1">
          <a:blip r:embed="rId6">
            <a:alphaModFix/>
          </a:blip>
          <a:srcRect b="0" l="9469" r="0" t="5855"/>
          <a:stretch/>
        </p:blipFill>
        <p:spPr>
          <a:xfrm>
            <a:off x="3467600" y="1993275"/>
            <a:ext cx="5532524" cy="286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9"/>
          <p:cNvSpPr/>
          <p:nvPr/>
        </p:nvSpPr>
        <p:spPr>
          <a:xfrm>
            <a:off x="7029650" y="46450"/>
            <a:ext cx="1557000" cy="551100"/>
          </a:xfrm>
          <a:prstGeom prst="rect">
            <a:avLst/>
          </a:prstGeom>
          <a:solidFill>
            <a:srgbClr val="E8E8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19"/>
          <p:cNvSpPr/>
          <p:nvPr/>
        </p:nvSpPr>
        <p:spPr>
          <a:xfrm>
            <a:off x="8107875" y="0"/>
            <a:ext cx="1036200" cy="5118300"/>
          </a:xfrm>
          <a:prstGeom prst="rect">
            <a:avLst/>
          </a:prstGeom>
          <a:solidFill>
            <a:srgbClr val="E8E8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l">
                <a:solidFill>
                  <a:srgbClr val="161935"/>
                </a:solidFill>
                <a:latin typeface="Oswald"/>
                <a:ea typeface="Oswald"/>
                <a:cs typeface="Oswald"/>
                <a:sym typeface="Oswald"/>
              </a:rPr>
              <a:t>Przeglądanie wyników</a:t>
            </a:r>
            <a:r>
              <a:rPr lang="pl"/>
              <a:t> </a:t>
            </a:r>
            <a:r>
              <a:rPr lang="pl" sz="2355">
                <a:solidFill>
                  <a:srgbClr val="C33C33"/>
                </a:solidFill>
                <a:latin typeface="Oswald"/>
                <a:ea typeface="Oswald"/>
                <a:cs typeface="Oswald"/>
                <a:sym typeface="Oswald"/>
              </a:rPr>
              <a:t>(</a:t>
            </a:r>
            <a:r>
              <a:rPr lang="pl" sz="2355" u="sng">
                <a:solidFill>
                  <a:srgbClr val="C33C33"/>
                </a:solidFill>
                <a:latin typeface="Oswald"/>
                <a:ea typeface="Oswald"/>
                <a:cs typeface="Oswald"/>
                <a:sym typeface="Oswald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https://www.hacknation.janchlebek.com</a:t>
            </a:r>
            <a:r>
              <a:rPr lang="pl" sz="2355">
                <a:solidFill>
                  <a:srgbClr val="C33C33"/>
                </a:solidFill>
                <a:latin typeface="Oswald"/>
                <a:ea typeface="Oswald"/>
                <a:cs typeface="Oswald"/>
                <a:sym typeface="Oswald"/>
              </a:rPr>
              <a:t>)</a:t>
            </a:r>
            <a:endParaRPr sz="2355">
              <a:solidFill>
                <a:srgbClr val="C33C33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5" name="Google Shape;115;p19" title="6-Wynik-Trendy.png"/>
          <p:cNvPicPr preferRelativeResize="0"/>
          <p:nvPr/>
        </p:nvPicPr>
        <p:blipFill rotWithShape="1">
          <a:blip r:embed="rId5">
            <a:alphaModFix/>
          </a:blip>
          <a:srcRect b="0" l="9360" r="459" t="5731"/>
          <a:stretch/>
        </p:blipFill>
        <p:spPr>
          <a:xfrm>
            <a:off x="262250" y="999725"/>
            <a:ext cx="6007450" cy="346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72000" y="2383425"/>
            <a:ext cx="4454599" cy="2550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0"/>
          <p:cNvSpPr/>
          <p:nvPr/>
        </p:nvSpPr>
        <p:spPr>
          <a:xfrm>
            <a:off x="6749225" y="0"/>
            <a:ext cx="2394900" cy="5118300"/>
          </a:xfrm>
          <a:prstGeom prst="rect">
            <a:avLst/>
          </a:prstGeom>
          <a:solidFill>
            <a:srgbClr val="E8E8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20"/>
          <p:cNvSpPr/>
          <p:nvPr/>
        </p:nvSpPr>
        <p:spPr>
          <a:xfrm>
            <a:off x="0" y="1042450"/>
            <a:ext cx="3803100" cy="2499600"/>
          </a:xfrm>
          <a:prstGeom prst="rect">
            <a:avLst/>
          </a:prstGeom>
          <a:solidFill>
            <a:srgbClr val="E8E8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20"/>
          <p:cNvSpPr/>
          <p:nvPr/>
        </p:nvSpPr>
        <p:spPr>
          <a:xfrm>
            <a:off x="1656075" y="3751450"/>
            <a:ext cx="1878000" cy="383100"/>
          </a:xfrm>
          <a:prstGeom prst="rect">
            <a:avLst/>
          </a:prstGeom>
          <a:solidFill>
            <a:srgbClr val="E8E8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20"/>
          <p:cNvSpPr txBox="1"/>
          <p:nvPr>
            <p:ph idx="4294967295"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l">
                <a:solidFill>
                  <a:srgbClr val="161935"/>
                </a:solidFill>
                <a:latin typeface="Oswald"/>
                <a:ea typeface="Oswald"/>
                <a:cs typeface="Oswald"/>
                <a:sym typeface="Oswald"/>
              </a:rPr>
              <a:t>Przyszłość projektu - </a:t>
            </a:r>
            <a:r>
              <a:rPr b="1" lang="pl">
                <a:solidFill>
                  <a:srgbClr val="C33C33"/>
                </a:solidFill>
                <a:latin typeface="Oswald"/>
                <a:ea typeface="Oswald"/>
                <a:cs typeface="Oswald"/>
                <a:sym typeface="Oswald"/>
              </a:rPr>
              <a:t>dane</a:t>
            </a:r>
            <a:endParaRPr sz="2355">
              <a:solidFill>
                <a:srgbClr val="C33C33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20"/>
          <p:cNvSpPr/>
          <p:nvPr/>
        </p:nvSpPr>
        <p:spPr>
          <a:xfrm>
            <a:off x="1628025" y="1187500"/>
            <a:ext cx="2798100" cy="3369900"/>
          </a:xfrm>
          <a:prstGeom prst="rect">
            <a:avLst/>
          </a:prstGeom>
          <a:solidFill>
            <a:srgbClr val="141831"/>
          </a:solidFill>
          <a:ln cap="flat" cmpd="sng" w="27350">
            <a:solidFill>
              <a:srgbClr val="141831"/>
            </a:solidFill>
            <a:prstDash val="solid"/>
            <a:round/>
            <a:headEnd len="sm" w="sm" type="none"/>
            <a:tailEnd len="sm" w="sm" type="none"/>
          </a:ln>
          <a:effectLst>
            <a:outerShdw blurRad="164172" rotWithShape="0" algn="bl" dir="5400000" dist="54724">
              <a:srgbClr val="000000">
                <a:alpha val="50000"/>
              </a:srgbClr>
            </a:outerShdw>
          </a:effectLst>
        </p:spPr>
        <p:txBody>
          <a:bodyPr anchorCtr="0" anchor="ctr" bIns="262600" lIns="262600" spcFirstLastPara="1" rIns="262600" wrap="square" tIns="2626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21"/>
          </a:p>
        </p:txBody>
      </p:sp>
      <p:sp>
        <p:nvSpPr>
          <p:cNvPr id="126" name="Google Shape;126;p20"/>
          <p:cNvSpPr txBox="1"/>
          <p:nvPr>
            <p:ph idx="4294967295" type="body"/>
          </p:nvPr>
        </p:nvSpPr>
        <p:spPr>
          <a:xfrm>
            <a:off x="1259225" y="1157925"/>
            <a:ext cx="3123300" cy="3329400"/>
          </a:xfrm>
          <a:prstGeom prst="rect">
            <a:avLst/>
          </a:prstGeom>
        </p:spPr>
        <p:txBody>
          <a:bodyPr anchorCtr="0" anchor="t" bIns="262600" lIns="262600" spcFirstLastPara="1" rIns="262600" wrap="square" tIns="262600">
            <a:noAutofit/>
          </a:bodyPr>
          <a:lstStyle/>
          <a:p>
            <a:pPr indent="0" lvl="0" marL="398979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pl" sz="1175">
                <a:solidFill>
                  <a:srgbClr val="C33C33"/>
                </a:solidFill>
                <a:latin typeface="Oswald Medium"/>
                <a:ea typeface="Oswald Medium"/>
                <a:cs typeface="Oswald Medium"/>
                <a:sym typeface="Oswald Medium"/>
              </a:rPr>
              <a:t>Dalsza augmentacja na danych otwartych:</a:t>
            </a:r>
            <a:endParaRPr sz="1175">
              <a:solidFill>
                <a:srgbClr val="C33C33"/>
              </a:solidFill>
              <a:latin typeface="Oswald Medium"/>
              <a:ea typeface="Oswald Medium"/>
              <a:cs typeface="Oswald Medium"/>
              <a:sym typeface="Oswald Medium"/>
            </a:endParaRPr>
          </a:p>
          <a:p>
            <a:pPr indent="0" lvl="0" marL="398979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pl" sz="1175">
                <a:solidFill>
                  <a:srgbClr val="E2E4EB"/>
                </a:solidFill>
                <a:latin typeface="Oswald Medium"/>
                <a:ea typeface="Oswald Medium"/>
                <a:cs typeface="Oswald Medium"/>
                <a:sym typeface="Oswald Medium"/>
              </a:rPr>
              <a:t>&gt; rating branżowy,</a:t>
            </a:r>
            <a:endParaRPr sz="1175">
              <a:solidFill>
                <a:srgbClr val="E2E4EB"/>
              </a:solidFill>
              <a:latin typeface="Oswald Medium"/>
              <a:ea typeface="Oswald Medium"/>
              <a:cs typeface="Oswald Medium"/>
              <a:sym typeface="Oswald Medium"/>
            </a:endParaRPr>
          </a:p>
          <a:p>
            <a:pPr indent="0" lvl="0" marL="398979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pl" sz="1175">
                <a:solidFill>
                  <a:srgbClr val="E2E4EB"/>
                </a:solidFill>
                <a:latin typeface="Oswald Medium"/>
                <a:ea typeface="Oswald Medium"/>
                <a:cs typeface="Oswald Medium"/>
                <a:sym typeface="Oswald Medium"/>
              </a:rPr>
              <a:t>&gt; zmienność cen surowców,</a:t>
            </a:r>
            <a:endParaRPr sz="1175">
              <a:solidFill>
                <a:srgbClr val="E2E4EB"/>
              </a:solidFill>
              <a:latin typeface="Oswald Medium"/>
              <a:ea typeface="Oswald Medium"/>
              <a:cs typeface="Oswald Medium"/>
              <a:sym typeface="Oswald Medium"/>
            </a:endParaRPr>
          </a:p>
          <a:p>
            <a:pPr indent="0" lvl="0" marL="398979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pl" sz="1175">
                <a:solidFill>
                  <a:srgbClr val="E2E4EB"/>
                </a:solidFill>
                <a:latin typeface="Oswald Medium"/>
                <a:ea typeface="Oswald Medium"/>
                <a:cs typeface="Oswald Medium"/>
                <a:sym typeface="Oswald Medium"/>
              </a:rPr>
              <a:t>&gt; koszty paliwa</a:t>
            </a:r>
            <a:endParaRPr sz="1175">
              <a:solidFill>
                <a:srgbClr val="E2E4EB"/>
              </a:solidFill>
              <a:latin typeface="Oswald Medium"/>
              <a:ea typeface="Oswald Medium"/>
              <a:cs typeface="Oswald Medium"/>
              <a:sym typeface="Oswald Medium"/>
            </a:endParaRPr>
          </a:p>
          <a:p>
            <a:pPr indent="0" lvl="0" marL="398979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pl" sz="1175">
                <a:solidFill>
                  <a:srgbClr val="E2E4EB"/>
                </a:solidFill>
                <a:latin typeface="Oswald Medium"/>
                <a:ea typeface="Oswald Medium"/>
                <a:cs typeface="Oswald Medium"/>
                <a:sym typeface="Oswald Medium"/>
              </a:rPr>
              <a:t>&gt; urodzenia, zgony</a:t>
            </a:r>
            <a:endParaRPr sz="1175">
              <a:solidFill>
                <a:srgbClr val="E2E4EB"/>
              </a:solidFill>
              <a:latin typeface="Oswald Medium"/>
              <a:ea typeface="Oswald Medium"/>
              <a:cs typeface="Oswald Medium"/>
              <a:sym typeface="Oswald Medium"/>
            </a:endParaRPr>
          </a:p>
          <a:p>
            <a:pPr indent="0" lvl="0" marL="398979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pl" sz="1175">
                <a:solidFill>
                  <a:srgbClr val="E2E4EB"/>
                </a:solidFill>
                <a:latin typeface="Oswald Medium"/>
                <a:ea typeface="Oswald Medium"/>
                <a:cs typeface="Oswald Medium"/>
                <a:sym typeface="Oswald Medium"/>
              </a:rPr>
              <a:t>&gt; dochód vs inflacja</a:t>
            </a:r>
            <a:endParaRPr sz="1175">
              <a:solidFill>
                <a:srgbClr val="E2E4EB"/>
              </a:solidFill>
              <a:latin typeface="Oswald Medium"/>
              <a:ea typeface="Oswald Medium"/>
              <a:cs typeface="Oswald Medium"/>
              <a:sym typeface="Oswald Medium"/>
            </a:endParaRPr>
          </a:p>
          <a:p>
            <a:pPr indent="0" lvl="0" marL="398979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pl" sz="1175">
                <a:solidFill>
                  <a:srgbClr val="E2E4EB"/>
                </a:solidFill>
                <a:latin typeface="Oswald Medium"/>
                <a:ea typeface="Oswald Medium"/>
                <a:cs typeface="Oswald Medium"/>
                <a:sym typeface="Oswald Medium"/>
              </a:rPr>
              <a:t>&gt; popyt</a:t>
            </a:r>
            <a:endParaRPr sz="1175">
              <a:solidFill>
                <a:srgbClr val="E2E4EB"/>
              </a:solidFill>
              <a:latin typeface="Oswald Medium"/>
              <a:ea typeface="Oswald Medium"/>
              <a:cs typeface="Oswald Medium"/>
              <a:sym typeface="Oswald Medium"/>
            </a:endParaRPr>
          </a:p>
          <a:p>
            <a:pPr indent="0" lvl="0" marL="398979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pl" sz="1175">
                <a:solidFill>
                  <a:srgbClr val="E2E4EB"/>
                </a:solidFill>
                <a:latin typeface="Oswald Medium"/>
                <a:ea typeface="Oswald Medium"/>
                <a:cs typeface="Oswald Medium"/>
                <a:sym typeface="Oswald Medium"/>
              </a:rPr>
              <a:t>&gt; Ilość małżeństw</a:t>
            </a:r>
            <a:endParaRPr sz="1175">
              <a:solidFill>
                <a:srgbClr val="E2E4EB"/>
              </a:solidFill>
              <a:latin typeface="Oswald Medium"/>
              <a:ea typeface="Oswald Medium"/>
              <a:cs typeface="Oswald Medium"/>
              <a:sym typeface="Oswald Medium"/>
            </a:endParaRPr>
          </a:p>
          <a:p>
            <a:pPr indent="0" lvl="0" marL="398979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pl" sz="1175">
                <a:solidFill>
                  <a:srgbClr val="E2E4EB"/>
                </a:solidFill>
                <a:latin typeface="Oswald Medium"/>
                <a:ea typeface="Oswald Medium"/>
                <a:cs typeface="Oswald Medium"/>
                <a:sym typeface="Oswald Medium"/>
              </a:rPr>
              <a:t>&gt; mapowanie na województwa</a:t>
            </a:r>
            <a:endParaRPr sz="1175">
              <a:solidFill>
                <a:srgbClr val="E2E4EB"/>
              </a:solidFill>
              <a:latin typeface="Oswald Medium"/>
              <a:ea typeface="Oswald Medium"/>
              <a:cs typeface="Oswald Medium"/>
              <a:sym typeface="Oswald Medium"/>
            </a:endParaRPr>
          </a:p>
          <a:p>
            <a:pPr indent="0" lvl="0" marL="398979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pl" sz="1175">
                <a:solidFill>
                  <a:srgbClr val="E2E4EB"/>
                </a:solidFill>
                <a:latin typeface="Oswald Medium"/>
                <a:ea typeface="Oswald Medium"/>
                <a:cs typeface="Oswald Medium"/>
                <a:sym typeface="Oswald Medium"/>
              </a:rPr>
              <a:t>&gt; Ogólne dane statystyczne takie jak:</a:t>
            </a:r>
            <a:endParaRPr sz="1175">
              <a:solidFill>
                <a:srgbClr val="E2E4EB"/>
              </a:solidFill>
              <a:latin typeface="Oswald Medium"/>
              <a:ea typeface="Oswald Medium"/>
              <a:cs typeface="Oswald Medium"/>
              <a:sym typeface="Oswald Medium"/>
            </a:endParaRPr>
          </a:p>
          <a:p>
            <a:pPr indent="0" lvl="0" marL="398979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pl" sz="1175">
                <a:solidFill>
                  <a:srgbClr val="E2E4EB"/>
                </a:solidFill>
                <a:latin typeface="Oswald Medium"/>
                <a:ea typeface="Oswald Medium"/>
                <a:cs typeface="Oswald Medium"/>
                <a:sym typeface="Oswald Medium"/>
              </a:rPr>
              <a:t>&gt;&gt; Poziom zadowolenia</a:t>
            </a:r>
            <a:endParaRPr sz="1175">
              <a:solidFill>
                <a:srgbClr val="E2E4EB"/>
              </a:solidFill>
              <a:latin typeface="Oswald Medium"/>
              <a:ea typeface="Oswald Medium"/>
              <a:cs typeface="Oswald Medium"/>
              <a:sym typeface="Oswald Medium"/>
            </a:endParaRPr>
          </a:p>
          <a:p>
            <a:pPr indent="0" lvl="0" marL="398979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pl" sz="1175">
                <a:solidFill>
                  <a:srgbClr val="E2E4EB"/>
                </a:solidFill>
                <a:latin typeface="Oswald Medium"/>
                <a:ea typeface="Oswald Medium"/>
                <a:cs typeface="Oswald Medium"/>
                <a:sym typeface="Oswald Medium"/>
              </a:rPr>
              <a:t>&gt;&gt; Dojrzałość zarządcza</a:t>
            </a:r>
            <a:endParaRPr sz="1175">
              <a:solidFill>
                <a:srgbClr val="E2E4EB"/>
              </a:solidFill>
              <a:latin typeface="Oswald Medium"/>
              <a:ea typeface="Oswald Medium"/>
              <a:cs typeface="Oswald Medium"/>
              <a:sym typeface="Oswald Medium"/>
            </a:endParaRPr>
          </a:p>
          <a:p>
            <a:pPr indent="0" lvl="0" marL="398979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pl" sz="1175">
                <a:solidFill>
                  <a:srgbClr val="E2E4EB"/>
                </a:solidFill>
                <a:latin typeface="Oswald Medium"/>
                <a:ea typeface="Oswald Medium"/>
                <a:cs typeface="Oswald Medium"/>
                <a:sym typeface="Oswald Medium"/>
              </a:rPr>
              <a:t>&gt;&gt; Polityka kadrowa</a:t>
            </a:r>
            <a:endParaRPr sz="1175">
              <a:solidFill>
                <a:srgbClr val="E2E4EB"/>
              </a:solidFill>
              <a:latin typeface="Oswald Medium"/>
              <a:ea typeface="Oswald Medium"/>
              <a:cs typeface="Oswald Medium"/>
              <a:sym typeface="Oswald Medium"/>
            </a:endParaRPr>
          </a:p>
          <a:p>
            <a:pPr indent="0" lvl="0" marL="398979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pl" sz="1175">
                <a:solidFill>
                  <a:srgbClr val="E2E4EB"/>
                </a:solidFill>
                <a:latin typeface="Oswald Medium"/>
                <a:ea typeface="Oswald Medium"/>
                <a:cs typeface="Oswald Medium"/>
                <a:sym typeface="Oswald Medium"/>
              </a:rPr>
              <a:t>&gt;&gt; Stabilność zatrudnienia pracowników</a:t>
            </a:r>
            <a:endParaRPr sz="1175">
              <a:solidFill>
                <a:srgbClr val="E2E4EB"/>
              </a:solidFill>
              <a:latin typeface="Oswald Medium"/>
              <a:ea typeface="Oswald Medium"/>
              <a:cs typeface="Oswald Medium"/>
              <a:sym typeface="Oswald Medium"/>
            </a:endParaRPr>
          </a:p>
          <a:p>
            <a:pPr indent="0" lvl="0" marL="398979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t/>
            </a:r>
            <a:endParaRPr sz="1175">
              <a:solidFill>
                <a:srgbClr val="E2E4EB"/>
              </a:solidFill>
              <a:latin typeface="Oswald Medium"/>
              <a:ea typeface="Oswald Medium"/>
              <a:cs typeface="Oswald Medium"/>
              <a:sym typeface="Oswald Medium"/>
            </a:endParaRPr>
          </a:p>
          <a:p>
            <a:pPr indent="0" lvl="0" marL="398979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t/>
            </a:r>
            <a:endParaRPr sz="1175">
              <a:solidFill>
                <a:srgbClr val="E2E4EB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sp>
        <p:nvSpPr>
          <p:cNvPr id="127" name="Google Shape;127;p20"/>
          <p:cNvSpPr/>
          <p:nvPr/>
        </p:nvSpPr>
        <p:spPr>
          <a:xfrm>
            <a:off x="4625595" y="1192610"/>
            <a:ext cx="2798100" cy="3369900"/>
          </a:xfrm>
          <a:prstGeom prst="rect">
            <a:avLst/>
          </a:prstGeom>
          <a:solidFill>
            <a:srgbClr val="141831"/>
          </a:solidFill>
          <a:ln cap="flat" cmpd="sng" w="27350">
            <a:solidFill>
              <a:srgbClr val="141831"/>
            </a:solidFill>
            <a:prstDash val="solid"/>
            <a:round/>
            <a:headEnd len="sm" w="sm" type="none"/>
            <a:tailEnd len="sm" w="sm" type="none"/>
          </a:ln>
          <a:effectLst>
            <a:outerShdw blurRad="164172" rotWithShape="0" algn="bl" dir="5400000" dist="54724">
              <a:srgbClr val="000000">
                <a:alpha val="50000"/>
              </a:srgbClr>
            </a:outerShdw>
          </a:effectLst>
        </p:spPr>
        <p:txBody>
          <a:bodyPr anchorCtr="0" anchor="ctr" bIns="262600" lIns="262600" spcFirstLastPara="1" rIns="262600" wrap="square" tIns="2626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21"/>
          </a:p>
        </p:txBody>
      </p:sp>
      <p:sp>
        <p:nvSpPr>
          <p:cNvPr id="128" name="Google Shape;128;p20"/>
          <p:cNvSpPr txBox="1"/>
          <p:nvPr>
            <p:ph idx="4294967295" type="body"/>
          </p:nvPr>
        </p:nvSpPr>
        <p:spPr>
          <a:xfrm>
            <a:off x="4343845" y="1143685"/>
            <a:ext cx="3123300" cy="3329400"/>
          </a:xfrm>
          <a:prstGeom prst="rect">
            <a:avLst/>
          </a:prstGeom>
        </p:spPr>
        <p:txBody>
          <a:bodyPr anchorCtr="0" anchor="t" bIns="262600" lIns="262600" spcFirstLastPara="1" rIns="262600" wrap="square" tIns="262600">
            <a:noAutofit/>
          </a:bodyPr>
          <a:lstStyle/>
          <a:p>
            <a:pPr indent="0" lvl="0" marL="398979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pl" sz="1175">
                <a:solidFill>
                  <a:srgbClr val="C33C33"/>
                </a:solidFill>
                <a:latin typeface="Oswald Medium"/>
                <a:ea typeface="Oswald Medium"/>
                <a:cs typeface="Oswald Medium"/>
                <a:sym typeface="Oswald Medium"/>
              </a:rPr>
              <a:t>Inne źródła (czasami wymagające dostępu):</a:t>
            </a:r>
            <a:endParaRPr sz="1175">
              <a:solidFill>
                <a:srgbClr val="C33C33"/>
              </a:solidFill>
              <a:latin typeface="Oswald Medium"/>
              <a:ea typeface="Oswald Medium"/>
              <a:cs typeface="Oswald Medium"/>
              <a:sym typeface="Oswald Medium"/>
            </a:endParaRPr>
          </a:p>
          <a:p>
            <a:pPr indent="0" lvl="0" marL="398979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pl" sz="1175">
                <a:solidFill>
                  <a:srgbClr val="E2E4EB"/>
                </a:solidFill>
                <a:latin typeface="Oswald Medium"/>
                <a:ea typeface="Oswald Medium"/>
                <a:cs typeface="Oswald Medium"/>
                <a:sym typeface="Oswald Medium"/>
              </a:rPr>
              <a:t>&gt; NBP,</a:t>
            </a:r>
            <a:endParaRPr sz="1175">
              <a:solidFill>
                <a:srgbClr val="E2E4EB"/>
              </a:solidFill>
              <a:latin typeface="Oswald Medium"/>
              <a:ea typeface="Oswald Medium"/>
              <a:cs typeface="Oswald Medium"/>
              <a:sym typeface="Oswald Medium"/>
            </a:endParaRPr>
          </a:p>
          <a:p>
            <a:pPr indent="0" lvl="0" marL="398979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l" sz="1175">
                <a:solidFill>
                  <a:srgbClr val="E2E4EB"/>
                </a:solidFill>
                <a:latin typeface="Oswald Medium"/>
                <a:ea typeface="Oswald Medium"/>
                <a:cs typeface="Oswald Medium"/>
                <a:sym typeface="Oswald Medium"/>
              </a:rPr>
              <a:t>&gt; Hurtownia danych CEiDG,</a:t>
            </a:r>
            <a:endParaRPr sz="1175">
              <a:solidFill>
                <a:srgbClr val="E2E4EB"/>
              </a:solidFill>
              <a:latin typeface="Oswald Medium"/>
              <a:ea typeface="Oswald Medium"/>
              <a:cs typeface="Oswald Medium"/>
              <a:sym typeface="Oswald Medium"/>
            </a:endParaRPr>
          </a:p>
          <a:p>
            <a:pPr indent="0" lvl="0" marL="398979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l" sz="1175">
                <a:solidFill>
                  <a:srgbClr val="E2E4EB"/>
                </a:solidFill>
                <a:latin typeface="Oswald Medium"/>
                <a:ea typeface="Oswald Medium"/>
                <a:cs typeface="Oswald Medium"/>
                <a:sym typeface="Oswald Medium"/>
              </a:rPr>
              <a:t>&gt; pełen dostęp do bazy REGON (średni czas funkcjonowania firm, ilość zmian w zarządzie firmy, wypłaty dla wspólników, dywidendy),</a:t>
            </a:r>
            <a:endParaRPr sz="1175">
              <a:solidFill>
                <a:srgbClr val="E2E4EB"/>
              </a:solidFill>
              <a:latin typeface="Oswald Medium"/>
              <a:ea typeface="Oswald Medium"/>
              <a:cs typeface="Oswald Medium"/>
              <a:sym typeface="Oswald Medium"/>
            </a:endParaRPr>
          </a:p>
          <a:p>
            <a:pPr indent="0" lvl="0" marL="398979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l" sz="1175">
                <a:solidFill>
                  <a:srgbClr val="E2E4EB"/>
                </a:solidFill>
                <a:latin typeface="Oswald Medium"/>
                <a:ea typeface="Oswald Medium"/>
                <a:cs typeface="Oswald Medium"/>
                <a:sym typeface="Oswald Medium"/>
              </a:rPr>
              <a:t>&gt; Eurostat,</a:t>
            </a:r>
            <a:endParaRPr sz="1175">
              <a:solidFill>
                <a:srgbClr val="E2E4EB"/>
              </a:solidFill>
              <a:latin typeface="Oswald Medium"/>
              <a:ea typeface="Oswald Medium"/>
              <a:cs typeface="Oswald Medium"/>
              <a:sym typeface="Oswald Medium"/>
            </a:endParaRPr>
          </a:p>
          <a:p>
            <a:pPr indent="0" lvl="0" marL="398979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l" sz="1175">
                <a:solidFill>
                  <a:srgbClr val="E2E4EB"/>
                </a:solidFill>
                <a:latin typeface="Oswald Medium"/>
                <a:ea typeface="Oswald Medium"/>
                <a:cs typeface="Oswald Medium"/>
                <a:sym typeface="Oswald Medium"/>
              </a:rPr>
              <a:t>&gt; Opinie firm z portali pracy,</a:t>
            </a:r>
            <a:endParaRPr sz="1175">
              <a:solidFill>
                <a:srgbClr val="E2E4EB"/>
              </a:solidFill>
              <a:latin typeface="Oswald Medium"/>
              <a:ea typeface="Oswald Medium"/>
              <a:cs typeface="Oswald Medium"/>
              <a:sym typeface="Oswald Medium"/>
            </a:endParaRPr>
          </a:p>
          <a:p>
            <a:pPr indent="0" lvl="0" marL="398979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l" sz="1175">
                <a:solidFill>
                  <a:srgbClr val="E2E4EB"/>
                </a:solidFill>
                <a:latin typeface="Oswald Medium"/>
                <a:ea typeface="Oswald Medium"/>
                <a:cs typeface="Oswald Medium"/>
                <a:sym typeface="Oswald Medium"/>
              </a:rPr>
              <a:t>&gt; Dane giełdowe zmapowane po REGON na PKD,</a:t>
            </a:r>
            <a:endParaRPr sz="1175">
              <a:solidFill>
                <a:srgbClr val="E2E4EB"/>
              </a:solidFill>
              <a:latin typeface="Oswald Medium"/>
              <a:ea typeface="Oswald Medium"/>
              <a:cs typeface="Oswald Medium"/>
              <a:sym typeface="Oswald Medium"/>
            </a:endParaRPr>
          </a:p>
          <a:p>
            <a:pPr indent="0" lvl="0" marL="398979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l" sz="1175">
                <a:solidFill>
                  <a:srgbClr val="E2E4EB"/>
                </a:solidFill>
                <a:latin typeface="Oswald Medium"/>
                <a:ea typeface="Oswald Medium"/>
                <a:cs typeface="Oswald Medium"/>
                <a:sym typeface="Oswald Medium"/>
              </a:rPr>
              <a:t>&gt; Raportowanie ESG,</a:t>
            </a:r>
            <a:endParaRPr sz="1175">
              <a:solidFill>
                <a:srgbClr val="E2E4EB"/>
              </a:solidFill>
              <a:latin typeface="Oswald Medium"/>
              <a:ea typeface="Oswald Medium"/>
              <a:cs typeface="Oswald Medium"/>
              <a:sym typeface="Oswald Medium"/>
            </a:endParaRPr>
          </a:p>
          <a:p>
            <a:pPr indent="0" lvl="0" marL="398979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l" sz="1175">
                <a:solidFill>
                  <a:srgbClr val="E2E4EB"/>
                </a:solidFill>
                <a:latin typeface="Oswald Medium"/>
                <a:ea typeface="Oswald Medium"/>
                <a:cs typeface="Oswald Medium"/>
                <a:sym typeface="Oswald Medium"/>
              </a:rPr>
              <a:t>&gt; Trendy z Google Trends / Yahoo,</a:t>
            </a:r>
            <a:endParaRPr sz="1175">
              <a:solidFill>
                <a:srgbClr val="E2E4EB"/>
              </a:solidFill>
              <a:latin typeface="Oswald Medium"/>
              <a:ea typeface="Oswald Medium"/>
              <a:cs typeface="Oswald Medium"/>
              <a:sym typeface="Oswald Medium"/>
            </a:endParaRPr>
          </a:p>
          <a:p>
            <a:pPr indent="0" lvl="0" marL="398979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l" sz="1175">
                <a:solidFill>
                  <a:srgbClr val="E2E4EB"/>
                </a:solidFill>
                <a:latin typeface="Oswald Medium"/>
                <a:ea typeface="Oswald Medium"/>
                <a:cs typeface="Oswald Medium"/>
                <a:sym typeface="Oswald Medium"/>
              </a:rPr>
              <a:t>&gt; Dane o przetargach zmapowane na PKD,</a:t>
            </a:r>
            <a:endParaRPr sz="1175">
              <a:solidFill>
                <a:srgbClr val="E2E4EB"/>
              </a:solidFill>
              <a:latin typeface="Oswald Medium"/>
              <a:ea typeface="Oswald Medium"/>
              <a:cs typeface="Oswald Medium"/>
              <a:sym typeface="Oswald Medium"/>
            </a:endParaRPr>
          </a:p>
          <a:p>
            <a:pPr indent="0" lvl="0" marL="398979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l" sz="1175">
                <a:solidFill>
                  <a:srgbClr val="E2E4EB"/>
                </a:solidFill>
                <a:latin typeface="Oswald Medium"/>
                <a:ea typeface="Oswald Medium"/>
                <a:cs typeface="Oswald Medium"/>
                <a:sym typeface="Oswald Medium"/>
              </a:rPr>
              <a:t>&gt; Linkedin</a:t>
            </a:r>
            <a:endParaRPr sz="1175">
              <a:solidFill>
                <a:srgbClr val="E2E4EB"/>
              </a:solidFill>
              <a:latin typeface="Oswald Medium"/>
              <a:ea typeface="Oswald Medium"/>
              <a:cs typeface="Oswald Medium"/>
              <a:sym typeface="Oswald Medium"/>
            </a:endParaRPr>
          </a:p>
          <a:p>
            <a:pPr indent="0" lvl="0" marL="398979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175">
              <a:solidFill>
                <a:srgbClr val="E2E4EB"/>
              </a:solidFill>
              <a:latin typeface="Oswald Medium"/>
              <a:ea typeface="Oswald Medium"/>
              <a:cs typeface="Oswald Medium"/>
              <a:sym typeface="Oswald Medium"/>
            </a:endParaRPr>
          </a:p>
          <a:p>
            <a:pPr indent="0" lvl="0" marL="398979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t/>
            </a:r>
            <a:endParaRPr sz="1175">
              <a:solidFill>
                <a:srgbClr val="E2E4EB"/>
              </a:solidFill>
              <a:latin typeface="Oswald Medium"/>
              <a:ea typeface="Oswald Medium"/>
              <a:cs typeface="Oswald Medium"/>
              <a:sym typeface="Oswald Medium"/>
            </a:endParaRPr>
          </a:p>
          <a:p>
            <a:pPr indent="0" lvl="0" marL="398979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t/>
            </a:r>
            <a:endParaRPr sz="1175">
              <a:solidFill>
                <a:srgbClr val="E2E4EB"/>
              </a:solidFill>
              <a:latin typeface="Oswald Medium"/>
              <a:ea typeface="Oswald Medium"/>
              <a:cs typeface="Oswald Medium"/>
              <a:sym typeface="Oswald Medium"/>
            </a:endParaRPr>
          </a:p>
          <a:p>
            <a:pPr indent="0" lvl="0" marL="398979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t/>
            </a:r>
            <a:endParaRPr sz="1175">
              <a:solidFill>
                <a:srgbClr val="E2E4EB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1"/>
          <p:cNvSpPr/>
          <p:nvPr/>
        </p:nvSpPr>
        <p:spPr>
          <a:xfrm>
            <a:off x="6749225" y="0"/>
            <a:ext cx="2394900" cy="5118300"/>
          </a:xfrm>
          <a:prstGeom prst="rect">
            <a:avLst/>
          </a:prstGeom>
          <a:solidFill>
            <a:srgbClr val="E8E8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21"/>
          <p:cNvSpPr/>
          <p:nvPr/>
        </p:nvSpPr>
        <p:spPr>
          <a:xfrm>
            <a:off x="0" y="1042450"/>
            <a:ext cx="3803100" cy="2499600"/>
          </a:xfrm>
          <a:prstGeom prst="rect">
            <a:avLst/>
          </a:prstGeom>
          <a:solidFill>
            <a:srgbClr val="E8E8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21"/>
          <p:cNvSpPr/>
          <p:nvPr/>
        </p:nvSpPr>
        <p:spPr>
          <a:xfrm>
            <a:off x="1656075" y="3751450"/>
            <a:ext cx="1878000" cy="383100"/>
          </a:xfrm>
          <a:prstGeom prst="rect">
            <a:avLst/>
          </a:prstGeom>
          <a:solidFill>
            <a:srgbClr val="E8E8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21"/>
          <p:cNvSpPr txBox="1"/>
          <p:nvPr>
            <p:ph idx="4294967295"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l">
                <a:solidFill>
                  <a:srgbClr val="161935"/>
                </a:solidFill>
                <a:latin typeface="Oswald"/>
                <a:ea typeface="Oswald"/>
                <a:cs typeface="Oswald"/>
                <a:sym typeface="Oswald"/>
              </a:rPr>
              <a:t>Przyszłość projektu - </a:t>
            </a:r>
            <a:r>
              <a:rPr b="1" lang="pl">
                <a:solidFill>
                  <a:srgbClr val="C33C33"/>
                </a:solidFill>
                <a:latin typeface="Oswald"/>
                <a:ea typeface="Oswald"/>
                <a:cs typeface="Oswald"/>
                <a:sym typeface="Oswald"/>
              </a:rPr>
              <a:t>analizy</a:t>
            </a:r>
            <a:endParaRPr sz="2355">
              <a:solidFill>
                <a:srgbClr val="C33C33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21"/>
          <p:cNvSpPr/>
          <p:nvPr/>
        </p:nvSpPr>
        <p:spPr>
          <a:xfrm>
            <a:off x="1628025" y="1883744"/>
            <a:ext cx="2798100" cy="1344300"/>
          </a:xfrm>
          <a:prstGeom prst="rect">
            <a:avLst/>
          </a:prstGeom>
          <a:solidFill>
            <a:srgbClr val="141831"/>
          </a:solidFill>
          <a:ln cap="flat" cmpd="sng" w="27350">
            <a:solidFill>
              <a:srgbClr val="141831"/>
            </a:solidFill>
            <a:prstDash val="solid"/>
            <a:round/>
            <a:headEnd len="sm" w="sm" type="none"/>
            <a:tailEnd len="sm" w="sm" type="none"/>
          </a:ln>
          <a:effectLst>
            <a:outerShdw blurRad="164172" rotWithShape="0" algn="bl" dir="5400000" dist="54724">
              <a:srgbClr val="000000">
                <a:alpha val="50000"/>
              </a:srgbClr>
            </a:outerShdw>
          </a:effectLst>
        </p:spPr>
        <p:txBody>
          <a:bodyPr anchorCtr="0" anchor="ctr" bIns="262600" lIns="262600" spcFirstLastPara="1" rIns="262600" wrap="square" tIns="2626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21"/>
          </a:p>
        </p:txBody>
      </p:sp>
      <p:sp>
        <p:nvSpPr>
          <p:cNvPr id="138" name="Google Shape;138;p21"/>
          <p:cNvSpPr txBox="1"/>
          <p:nvPr>
            <p:ph idx="4294967295" type="body"/>
          </p:nvPr>
        </p:nvSpPr>
        <p:spPr>
          <a:xfrm>
            <a:off x="1259225" y="1854169"/>
            <a:ext cx="3123300" cy="1286400"/>
          </a:xfrm>
          <a:prstGeom prst="rect">
            <a:avLst/>
          </a:prstGeom>
        </p:spPr>
        <p:txBody>
          <a:bodyPr anchorCtr="0" anchor="t" bIns="262600" lIns="262600" spcFirstLastPara="1" rIns="262600" wrap="square" tIns="262600">
            <a:noAutofit/>
          </a:bodyPr>
          <a:lstStyle/>
          <a:p>
            <a:pPr indent="0" lvl="0" marL="398979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pl" sz="1200">
                <a:solidFill>
                  <a:srgbClr val="C33C33"/>
                </a:solidFill>
                <a:latin typeface="Oswald"/>
                <a:ea typeface="Oswald"/>
                <a:cs typeface="Oswald"/>
                <a:sym typeface="Oswald"/>
              </a:rPr>
              <a:t>Kategoryzacja i mapowanie 2D/3D:</a:t>
            </a:r>
            <a:endParaRPr sz="1175">
              <a:solidFill>
                <a:srgbClr val="C33C33"/>
              </a:solidFill>
              <a:latin typeface="Oswald Medium"/>
              <a:ea typeface="Oswald Medium"/>
              <a:cs typeface="Oswald Medium"/>
              <a:sym typeface="Oswald Medium"/>
            </a:endParaRPr>
          </a:p>
          <a:p>
            <a:pPr indent="0" lvl="0" marL="398979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pl" sz="1175">
                <a:solidFill>
                  <a:srgbClr val="E2E4EB"/>
                </a:solidFill>
                <a:latin typeface="Oswald Medium"/>
                <a:ea typeface="Oswald Medium"/>
                <a:cs typeface="Oswald Medium"/>
                <a:sym typeface="Oswald Medium"/>
              </a:rPr>
              <a:t>&gt; klasyfikacja macierzy BCG dojnej krowy, gwiazdy, psy, znaki zapytania</a:t>
            </a:r>
            <a:endParaRPr sz="1175">
              <a:solidFill>
                <a:srgbClr val="E2E4EB"/>
              </a:solidFill>
              <a:latin typeface="Oswald Medium"/>
              <a:ea typeface="Oswald Medium"/>
              <a:cs typeface="Oswald Medium"/>
              <a:sym typeface="Oswald Medium"/>
            </a:endParaRPr>
          </a:p>
          <a:p>
            <a:pPr indent="0" lvl="0" marL="398979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pl" sz="1175">
                <a:solidFill>
                  <a:srgbClr val="E2E4EB"/>
                </a:solidFill>
                <a:latin typeface="Oswald Medium"/>
                <a:ea typeface="Oswald Medium"/>
                <a:cs typeface="Oswald Medium"/>
                <a:sym typeface="Oswald Medium"/>
              </a:rPr>
              <a:t>&gt; oznaczenie rynków, branż wschodzących</a:t>
            </a:r>
            <a:endParaRPr sz="1175">
              <a:solidFill>
                <a:srgbClr val="E2E4EB"/>
              </a:solidFill>
              <a:latin typeface="Oswald Medium"/>
              <a:ea typeface="Oswald Medium"/>
              <a:cs typeface="Oswald Medium"/>
              <a:sym typeface="Oswald Medium"/>
            </a:endParaRPr>
          </a:p>
          <a:p>
            <a:pPr indent="0" lvl="0" marL="398979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t/>
            </a:r>
            <a:endParaRPr sz="1175">
              <a:solidFill>
                <a:srgbClr val="E2E4EB"/>
              </a:solidFill>
              <a:latin typeface="Oswald Medium"/>
              <a:ea typeface="Oswald Medium"/>
              <a:cs typeface="Oswald Medium"/>
              <a:sym typeface="Oswald Medium"/>
            </a:endParaRPr>
          </a:p>
          <a:p>
            <a:pPr indent="0" lvl="0" marL="398979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t/>
            </a:r>
            <a:endParaRPr sz="1175">
              <a:solidFill>
                <a:srgbClr val="E2E4EB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sp>
        <p:nvSpPr>
          <p:cNvPr id="139" name="Google Shape;139;p21"/>
          <p:cNvSpPr/>
          <p:nvPr/>
        </p:nvSpPr>
        <p:spPr>
          <a:xfrm>
            <a:off x="4625600" y="1888850"/>
            <a:ext cx="2798100" cy="1344300"/>
          </a:xfrm>
          <a:prstGeom prst="rect">
            <a:avLst/>
          </a:prstGeom>
          <a:solidFill>
            <a:srgbClr val="141831"/>
          </a:solidFill>
          <a:ln cap="flat" cmpd="sng" w="27350">
            <a:solidFill>
              <a:srgbClr val="141831"/>
            </a:solidFill>
            <a:prstDash val="solid"/>
            <a:round/>
            <a:headEnd len="sm" w="sm" type="none"/>
            <a:tailEnd len="sm" w="sm" type="none"/>
          </a:ln>
          <a:effectLst>
            <a:outerShdw blurRad="164172" rotWithShape="0" algn="bl" dir="5400000" dist="54724">
              <a:srgbClr val="000000">
                <a:alpha val="50000"/>
              </a:srgbClr>
            </a:outerShdw>
          </a:effectLst>
        </p:spPr>
        <p:txBody>
          <a:bodyPr anchorCtr="0" anchor="ctr" bIns="262600" lIns="262600" spcFirstLastPara="1" rIns="262600" wrap="square" tIns="2626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21"/>
          </a:p>
        </p:txBody>
      </p:sp>
      <p:sp>
        <p:nvSpPr>
          <p:cNvPr id="140" name="Google Shape;140;p21"/>
          <p:cNvSpPr txBox="1"/>
          <p:nvPr>
            <p:ph idx="4294967295" type="body"/>
          </p:nvPr>
        </p:nvSpPr>
        <p:spPr>
          <a:xfrm>
            <a:off x="4343850" y="1839919"/>
            <a:ext cx="3123300" cy="1286400"/>
          </a:xfrm>
          <a:prstGeom prst="rect">
            <a:avLst/>
          </a:prstGeom>
        </p:spPr>
        <p:txBody>
          <a:bodyPr anchorCtr="0" anchor="t" bIns="262600" lIns="262600" spcFirstLastPara="1" rIns="262600" wrap="square" tIns="262600">
            <a:noAutofit/>
          </a:bodyPr>
          <a:lstStyle/>
          <a:p>
            <a:pPr indent="0" lvl="0" marL="398979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pl" sz="1175">
                <a:solidFill>
                  <a:srgbClr val="C33C33"/>
                </a:solidFill>
                <a:latin typeface="Oswald Medium"/>
                <a:ea typeface="Oswald Medium"/>
                <a:cs typeface="Oswald Medium"/>
                <a:sym typeface="Oswald Medium"/>
              </a:rPr>
              <a:t>Modelowanie scenariuszowe:</a:t>
            </a:r>
            <a:endParaRPr sz="1175">
              <a:solidFill>
                <a:srgbClr val="C33C33"/>
              </a:solidFill>
              <a:latin typeface="Oswald Medium"/>
              <a:ea typeface="Oswald Medium"/>
              <a:cs typeface="Oswald Medium"/>
              <a:sym typeface="Oswald Medium"/>
            </a:endParaRPr>
          </a:p>
          <a:p>
            <a:pPr indent="0" lvl="0" marL="398979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pl" sz="1175">
                <a:solidFill>
                  <a:srgbClr val="E2E4EB"/>
                </a:solidFill>
                <a:latin typeface="Oswald Medium"/>
                <a:ea typeface="Oswald Medium"/>
                <a:cs typeface="Oswald Medium"/>
                <a:sym typeface="Oswald Medium"/>
              </a:rPr>
              <a:t>&gt; </a:t>
            </a:r>
            <a:r>
              <a:rPr lang="pl" sz="1175">
                <a:solidFill>
                  <a:srgbClr val="E2E4EB"/>
                </a:solidFill>
                <a:latin typeface="Oswald Medium"/>
                <a:ea typeface="Oswald Medium"/>
                <a:cs typeface="Oswald Medium"/>
                <a:sym typeface="Oswald Medium"/>
              </a:rPr>
              <a:t>scenariusz bazowy NBP / EBC,</a:t>
            </a:r>
            <a:endParaRPr sz="1175">
              <a:solidFill>
                <a:srgbClr val="E2E4EB"/>
              </a:solidFill>
              <a:latin typeface="Oswald Medium"/>
              <a:ea typeface="Oswald Medium"/>
              <a:cs typeface="Oswald Medium"/>
              <a:sym typeface="Oswald Medium"/>
            </a:endParaRPr>
          </a:p>
          <a:p>
            <a:pPr indent="0" lvl="0" marL="398979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l" sz="1175">
                <a:solidFill>
                  <a:srgbClr val="E2E4EB"/>
                </a:solidFill>
                <a:latin typeface="Oswald Medium"/>
                <a:ea typeface="Oswald Medium"/>
                <a:cs typeface="Oswald Medium"/>
                <a:sym typeface="Oswald Medium"/>
              </a:rPr>
              <a:t>&gt; scenariusz pesymistyczny (recesyjny),</a:t>
            </a:r>
            <a:endParaRPr sz="1175">
              <a:solidFill>
                <a:srgbClr val="E2E4EB"/>
              </a:solidFill>
              <a:latin typeface="Oswald Medium"/>
              <a:ea typeface="Oswald Medium"/>
              <a:cs typeface="Oswald Medium"/>
              <a:sym typeface="Oswald Medium"/>
            </a:endParaRPr>
          </a:p>
          <a:p>
            <a:pPr indent="0" lvl="0" marL="398979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l" sz="1175">
                <a:solidFill>
                  <a:srgbClr val="E2E4EB"/>
                </a:solidFill>
                <a:latin typeface="Oswald Medium"/>
                <a:ea typeface="Oswald Medium"/>
                <a:cs typeface="Oswald Medium"/>
                <a:sym typeface="Oswald Medium"/>
              </a:rPr>
              <a:t>&gt; scenariusz optymistyczny</a:t>
            </a:r>
            <a:endParaRPr sz="1175">
              <a:solidFill>
                <a:srgbClr val="E2E4EB"/>
              </a:solidFill>
              <a:latin typeface="Oswald Medium"/>
              <a:ea typeface="Oswald Medium"/>
              <a:cs typeface="Oswald Medium"/>
              <a:sym typeface="Oswald Medium"/>
            </a:endParaRPr>
          </a:p>
          <a:p>
            <a:pPr indent="0" lvl="0" marL="398979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75">
              <a:solidFill>
                <a:srgbClr val="E2E4EB"/>
              </a:solidFill>
              <a:latin typeface="Oswald Medium"/>
              <a:ea typeface="Oswald Medium"/>
              <a:cs typeface="Oswald Medium"/>
              <a:sym typeface="Oswald Medium"/>
            </a:endParaRPr>
          </a:p>
          <a:p>
            <a:pPr indent="0" lvl="0" marL="398979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t/>
            </a:r>
            <a:endParaRPr sz="1175">
              <a:solidFill>
                <a:srgbClr val="E2E4EB"/>
              </a:solidFill>
              <a:latin typeface="Oswald Medium"/>
              <a:ea typeface="Oswald Medium"/>
              <a:cs typeface="Oswald Medium"/>
              <a:sym typeface="Oswald Medium"/>
            </a:endParaRPr>
          </a:p>
          <a:p>
            <a:pPr indent="0" lvl="0" marL="398979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75">
              <a:solidFill>
                <a:srgbClr val="E2E4EB"/>
              </a:solidFill>
              <a:latin typeface="Oswald Medium"/>
              <a:ea typeface="Oswald Medium"/>
              <a:cs typeface="Oswald Medium"/>
              <a:sym typeface="Oswald Medium"/>
            </a:endParaRPr>
          </a:p>
          <a:p>
            <a:pPr indent="0" lvl="0" marL="398979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t/>
            </a:r>
            <a:endParaRPr sz="1175">
              <a:solidFill>
                <a:srgbClr val="E2E4EB"/>
              </a:solidFill>
              <a:latin typeface="Oswald Medium"/>
              <a:ea typeface="Oswald Medium"/>
              <a:cs typeface="Oswald Medium"/>
              <a:sym typeface="Oswald Medium"/>
            </a:endParaRPr>
          </a:p>
          <a:p>
            <a:pPr indent="0" lvl="0" marL="398979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t/>
            </a:r>
            <a:endParaRPr sz="1175">
              <a:solidFill>
                <a:srgbClr val="E2E4EB"/>
              </a:solidFill>
              <a:latin typeface="Oswald Medium"/>
              <a:ea typeface="Oswald Medium"/>
              <a:cs typeface="Oswald Medium"/>
              <a:sym typeface="Oswald Medium"/>
            </a:endParaRPr>
          </a:p>
          <a:p>
            <a:pPr indent="0" lvl="0" marL="398979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t/>
            </a:r>
            <a:endParaRPr sz="1175">
              <a:solidFill>
                <a:srgbClr val="E2E4EB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